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374" r:id="rId5"/>
    <p:sldId id="442" r:id="rId6"/>
    <p:sldId id="332" r:id="rId7"/>
    <p:sldId id="406" r:id="rId8"/>
    <p:sldId id="409" r:id="rId9"/>
    <p:sldId id="405" r:id="rId10"/>
    <p:sldId id="422" r:id="rId11"/>
    <p:sldId id="443" r:id="rId12"/>
    <p:sldId id="449" r:id="rId13"/>
    <p:sldId id="450" r:id="rId14"/>
    <p:sldId id="444" r:id="rId15"/>
    <p:sldId id="445" r:id="rId16"/>
    <p:sldId id="446" r:id="rId17"/>
    <p:sldId id="447" r:id="rId18"/>
    <p:sldId id="448" r:id="rId19"/>
    <p:sldId id="369" r:id="rId20"/>
    <p:sldId id="370" r:id="rId21"/>
    <p:sldId id="341" r:id="rId22"/>
    <p:sldId id="423" r:id="rId23"/>
    <p:sldId id="343" r:id="rId24"/>
    <p:sldId id="345" r:id="rId25"/>
    <p:sldId id="346" r:id="rId26"/>
    <p:sldId id="451" r:id="rId27"/>
    <p:sldId id="349" r:id="rId28"/>
    <p:sldId id="350" r:id="rId29"/>
    <p:sldId id="351" r:id="rId30"/>
    <p:sldId id="352" r:id="rId31"/>
    <p:sldId id="424" r:id="rId32"/>
    <p:sldId id="386" r:id="rId33"/>
    <p:sldId id="452" r:id="rId34"/>
    <p:sldId id="455" r:id="rId35"/>
    <p:sldId id="387" r:id="rId36"/>
    <p:sldId id="388" r:id="rId37"/>
    <p:sldId id="389" r:id="rId38"/>
    <p:sldId id="390" r:id="rId39"/>
    <p:sldId id="391" r:id="rId40"/>
    <p:sldId id="392" r:id="rId41"/>
    <p:sldId id="453" r:id="rId42"/>
    <p:sldId id="419" r:id="rId43"/>
    <p:sldId id="425" r:id="rId44"/>
    <p:sldId id="394" r:id="rId45"/>
    <p:sldId id="395" r:id="rId46"/>
    <p:sldId id="396" r:id="rId47"/>
    <p:sldId id="397" r:id="rId48"/>
    <p:sldId id="457" r:id="rId49"/>
    <p:sldId id="456" r:id="rId50"/>
    <p:sldId id="426" r:id="rId51"/>
    <p:sldId id="435" r:id="rId52"/>
    <p:sldId id="440" r:id="rId53"/>
    <p:sldId id="437" r:id="rId54"/>
    <p:sldId id="436" r:id="rId55"/>
    <p:sldId id="418" r:id="rId56"/>
    <p:sldId id="428" r:id="rId57"/>
    <p:sldId id="458" r:id="rId58"/>
    <p:sldId id="459" r:id="rId59"/>
    <p:sldId id="438" r:id="rId60"/>
    <p:sldId id="439" r:id="rId61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BF0000"/>
    <a:srgbClr val="00506E"/>
    <a:srgbClr val="FF0066"/>
    <a:srgbClr val="5F5F5F"/>
    <a:srgbClr val="4D4D4D"/>
    <a:srgbClr val="292929"/>
    <a:srgbClr val="333333"/>
    <a:srgbClr val="820000"/>
    <a:srgbClr val="F0D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0136" autoAdjust="0"/>
  </p:normalViewPr>
  <p:slideViewPr>
    <p:cSldViewPr showGuides="1">
      <p:cViewPr varScale="1">
        <p:scale>
          <a:sx n="69" d="100"/>
          <a:sy n="69" d="100"/>
        </p:scale>
        <p:origin x="-1668" y="-90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2013/11/5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gif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de.google.com/p/mockito/" TargetMode="External"/><Relationship Id="rId4" Type="http://schemas.openxmlformats.org/officeDocument/2006/relationships/hyperlink" Target="http://robolectric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59601" y="1310571"/>
            <a:ext cx="8424798" cy="2554545"/>
          </a:xfrm>
          <a:prstGeom prst="rect">
            <a:avLst/>
          </a:prstGeom>
          <a:ln>
            <a:noFill/>
          </a:ln>
        </p:spPr>
        <p:txBody>
          <a:bodyPr wrap="square" anchor="b" anchorCtr="0">
            <a:spAutoFit/>
          </a:bodyPr>
          <a:lstStyle/>
          <a:p>
            <a:r>
              <a:rPr lang="ja-JP" altLang="en-US" sz="80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「最強」のチームを</a:t>
            </a:r>
            <a:endParaRPr lang="en-US" altLang="ja-JP" sz="8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ja-JP" altLang="en-US" sz="80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「造る」技術基盤</a:t>
            </a:r>
            <a:endParaRPr lang="en-US" altLang="ja-JP" sz="8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Nov/09/2013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IT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1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53752" y="1192412"/>
            <a:ext cx="9036496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私の</a:t>
            </a:r>
            <a:r>
              <a:rPr lang="ja-JP" altLang="en-US" sz="9600" b="0" dirty="0" smtClean="0">
                <a:solidFill>
                  <a:schemeClr val="accent1"/>
                </a:solidFill>
                <a:latin typeface="+mn-ea"/>
                <a:ea typeface="+mn-ea"/>
                <a:cs typeface="ＭＳ 明朝"/>
              </a:rPr>
              <a:t>目</a:t>
            </a:r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から見た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チーム状況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8756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512" y="1192412"/>
            <a:ext cx="8784976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1)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スクラム</a:t>
            </a:r>
            <a:r>
              <a:rPr kumimoji="0" lang="ja-JP" altLang="en-US" sz="4400" b="0" kern="0" dirty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を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採用することにしたが、</a:t>
            </a:r>
            <a:endParaRPr kumimoji="0" lang="en-US" altLang="ja-JP" sz="4400" b="0" kern="0" dirty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pPr indent="536575" algn="l">
              <a:spcBef>
                <a:spcPts val="0"/>
              </a:spcBef>
            </a:pP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アジャイル・</a:t>
            </a:r>
            <a:r>
              <a:rPr kumimoji="0" lang="ja-JP" altLang="en-US" sz="4400" b="0" kern="0" dirty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スクラム経験者は</a:t>
            </a:r>
            <a:r>
              <a:rPr kumimoji="0" lang="ja-JP" altLang="en-US" sz="4400" b="0" kern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ゼロ</a:t>
            </a:r>
            <a:endParaRPr kumimoji="0" lang="ja-JP" altLang="en-US" sz="4400" b="0" kern="0" dirty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7191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512" y="1192412"/>
            <a:ext cx="8784976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2)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レガシーコードの</a:t>
            </a:r>
            <a:r>
              <a:rPr kumimoji="0" lang="ja-JP" altLang="en-US" sz="4400" b="0" kern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エンハンス</a:t>
            </a:r>
            <a:endParaRPr kumimoji="0" lang="en-US" altLang="ja-JP" sz="4400" b="0" kern="0" dirty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  <a:p>
            <a:pPr indent="620713"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※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自動テストなどない</a:t>
            </a:r>
            <a:endParaRPr kumimoji="0" lang="ja-JP" altLang="en-US" sz="4400" b="0" kern="0" dirty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9613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512" y="1192412"/>
            <a:ext cx="8784976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3)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テストもリリースも全て</a:t>
            </a:r>
            <a:r>
              <a:rPr kumimoji="0" lang="ja-JP" altLang="en-US" sz="4400" b="0" kern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手作業</a:t>
            </a:r>
            <a:endParaRPr kumimoji="0" lang="en-US" altLang="ja-JP" sz="4400" b="0" kern="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  <a:p>
            <a:pPr indent="622300"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※</a:t>
            </a:r>
            <a:r>
              <a:rPr kumimoji="0" lang="ja-JP" altLang="en-US" sz="4400" b="0" kern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徹夜なんてザラ</a:t>
            </a:r>
            <a:endParaRPr kumimoji="0" lang="en-US" altLang="ja-JP" sz="4400" b="0" kern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56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512" y="1192412"/>
            <a:ext cx="8784976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4) 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メンバーが非常に</a:t>
            </a:r>
            <a:r>
              <a:rPr kumimoji="0" lang="ja-JP" altLang="en-US" sz="4400" b="0" kern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若い</a:t>
            </a:r>
            <a:endParaRPr kumimoji="0" lang="en-US" altLang="ja-JP" sz="4400" b="0" kern="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  <a:p>
            <a:pPr indent="622300" algn="l">
              <a:spcBef>
                <a:spcPts val="0"/>
              </a:spcBef>
            </a:pPr>
            <a:r>
              <a:rPr kumimoji="0" lang="en-US" altLang="ja-JP" sz="4400" b="0" kern="0" dirty="0" smtClean="0">
                <a:solidFill>
                  <a:srgbClr val="000000"/>
                </a:solidFill>
                <a:latin typeface="+mn-ea"/>
                <a:cs typeface="ＭＳ 明朝"/>
              </a:rPr>
              <a:t>※</a:t>
            </a:r>
            <a:r>
              <a:rPr kumimoji="0" lang="ja-JP" altLang="en-US" sz="4400" b="0" kern="0" dirty="0" smtClean="0">
                <a:solidFill>
                  <a:srgbClr val="000000"/>
                </a:solidFill>
                <a:latin typeface="+mn-ea"/>
                <a:cs typeface="ＭＳ 明朝"/>
              </a:rPr>
              <a:t>平均キャリアは３年前後</a:t>
            </a:r>
            <a:endParaRPr kumimoji="0" lang="ja-JP" altLang="en-US" sz="4400" b="0" kern="0" dirty="0">
              <a:solidFill>
                <a:srgbClr val="000000"/>
              </a:solidFill>
              <a:latin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7101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88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皆さんなら</a:t>
            </a:r>
            <a:endParaRPr lang="en-US" altLang="ja-JP" sz="88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88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どう</a:t>
            </a:r>
            <a:r>
              <a:rPr lang="ja-JP" altLang="en-US" sz="88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思いますか？</a:t>
            </a:r>
            <a:endParaRPr lang="en-US" altLang="ja-JP" sz="88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6316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私は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わくわく</a:t>
            </a:r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しました。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1014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どこに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手を加えても</a:t>
            </a:r>
          </a:p>
          <a:p>
            <a:r>
              <a:rPr lang="ja-JP" altLang="en-US" sz="96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成果</a:t>
            </a:r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が出るから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3251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図形グループ 18"/>
          <p:cNvGrpSpPr/>
          <p:nvPr/>
        </p:nvGrpSpPr>
        <p:grpSpPr>
          <a:xfrm>
            <a:off x="755576" y="1761825"/>
            <a:ext cx="1739668" cy="1750174"/>
            <a:chOff x="755576" y="1484784"/>
            <a:chExt cx="1739668" cy="1750174"/>
          </a:xfrm>
        </p:grpSpPr>
        <p:sp>
          <p:nvSpPr>
            <p:cNvPr id="3" name="タイトル 2"/>
            <p:cNvSpPr txBox="1">
              <a:spLocks/>
            </p:cNvSpPr>
            <p:nvPr/>
          </p:nvSpPr>
          <p:spPr>
            <a:xfrm>
              <a:off x="755576" y="1484784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WALL CI/CD</a:t>
              </a:r>
            </a:p>
          </p:txBody>
        </p:sp>
        <p:pic>
          <p:nvPicPr>
            <p:cNvPr id="2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1945825"/>
              <a:ext cx="1289133" cy="1289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図形グループ 17"/>
          <p:cNvGrpSpPr/>
          <p:nvPr/>
        </p:nvGrpSpPr>
        <p:grpSpPr>
          <a:xfrm>
            <a:off x="3691326" y="1772816"/>
            <a:ext cx="1739668" cy="1566394"/>
            <a:chOff x="3691326" y="1460837"/>
            <a:chExt cx="1739668" cy="1566394"/>
          </a:xfrm>
        </p:grpSpPr>
        <p:sp>
          <p:nvSpPr>
            <p:cNvPr id="5" name="タイトル 2"/>
            <p:cNvSpPr txBox="1">
              <a:spLocks/>
            </p:cNvSpPr>
            <p:nvPr/>
          </p:nvSpPr>
          <p:spPr>
            <a:xfrm>
              <a:off x="3691326" y="1460837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WALL TDD</a:t>
              </a:r>
            </a:p>
          </p:txBody>
        </p:sp>
        <p:pic>
          <p:nvPicPr>
            <p:cNvPr id="8" name="Picture 2" descr="C:\Users\hiroyuki.a.ito\Pictures\TDD\doroid_head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204864"/>
              <a:ext cx="1562497" cy="822367"/>
            </a:xfrm>
            <a:prstGeom prst="rect">
              <a:avLst/>
            </a:prstGeom>
            <a:noFill/>
            <a:extLst/>
          </p:spPr>
        </p:pic>
      </p:grpSp>
      <p:grpSp>
        <p:nvGrpSpPr>
          <p:cNvPr id="13" name="図形グループ 12"/>
          <p:cNvGrpSpPr/>
          <p:nvPr/>
        </p:nvGrpSpPr>
        <p:grpSpPr>
          <a:xfrm>
            <a:off x="6804248" y="1772816"/>
            <a:ext cx="1852527" cy="1283892"/>
            <a:chOff x="6804248" y="1484784"/>
            <a:chExt cx="1852527" cy="1283892"/>
          </a:xfrm>
        </p:grpSpPr>
        <p:sp>
          <p:nvSpPr>
            <p:cNvPr id="6" name="タイトル 2"/>
            <p:cNvSpPr txBox="1">
              <a:spLocks/>
            </p:cNvSpPr>
            <p:nvPr/>
          </p:nvSpPr>
          <p:spPr>
            <a:xfrm>
              <a:off x="6828511" y="1484784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WALL ATDD</a:t>
              </a:r>
            </a:p>
          </p:txBody>
        </p:sp>
        <p:pic>
          <p:nvPicPr>
            <p:cNvPr id="9" name="Picture 4" descr="C:\Users\hiroyuki.a.ito\Pictures\TDD\cucumber_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204864"/>
              <a:ext cx="1852527" cy="56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</p:grp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ea typeface="+mj-ea"/>
                <a:cs typeface="ＭＳ 明朝"/>
              </a:rPr>
              <a:t>超えるべき３つの壁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1115616" y="3861048"/>
            <a:ext cx="7200800" cy="864096"/>
          </a:xfrm>
          <a:prstGeom prst="rightArrow">
            <a:avLst/>
          </a:prstGeom>
          <a:solidFill>
            <a:srgbClr val="0000FF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3203848" y="5100748"/>
            <a:ext cx="3960440" cy="823752"/>
          </a:xfrm>
          <a:prstGeom prst="wedgeRectCallout">
            <a:avLst>
              <a:gd name="adj1" fmla="val -61011"/>
              <a:gd name="adj2" fmla="val -117388"/>
            </a:avLst>
          </a:prstGeom>
          <a:solidFill>
            <a:srgbClr val="FFFF00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  <a:cs typeface="ＭＳ 明朝"/>
              </a:rPr>
              <a:t>こう攻めることにしました</a:t>
            </a:r>
            <a:endParaRPr kumimoji="1" lang="ja-JP" altLang="en-US" sz="2400" dirty="0">
              <a:solidFill>
                <a:srgbClr val="FF0000"/>
              </a:solidFill>
              <a:latin typeface="+mn-ea"/>
              <a:cs typeface="ＭＳ 明朝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012160" y="1448780"/>
            <a:ext cx="504056" cy="2376264"/>
          </a:xfrm>
          <a:prstGeom prst="rect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2843808" y="1448780"/>
            <a:ext cx="504056" cy="2376264"/>
          </a:xfrm>
          <a:prstGeom prst="rect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四角形吹き出し 20"/>
          <p:cNvSpPr/>
          <p:nvPr/>
        </p:nvSpPr>
        <p:spPr>
          <a:xfrm>
            <a:off x="3491880" y="836712"/>
            <a:ext cx="1728192" cy="823752"/>
          </a:xfrm>
          <a:prstGeom prst="wedgeRectCallout">
            <a:avLst>
              <a:gd name="adj1" fmla="val -107553"/>
              <a:gd name="adj2" fmla="val -2615"/>
            </a:avLst>
          </a:prstGeom>
          <a:solidFill>
            <a:srgbClr val="FFFF00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  <a:latin typeface="+mn-ea"/>
                <a:cs typeface="ＭＳ 明朝"/>
              </a:rPr>
              <a:t>ここから</a:t>
            </a:r>
            <a:endParaRPr kumimoji="1" lang="ja-JP" altLang="en-US" sz="2400" dirty="0">
              <a:solidFill>
                <a:srgbClr val="FF0000"/>
              </a:solidFill>
              <a:latin typeface="+mn-ea"/>
              <a:cs typeface="ＭＳ 明朝"/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179512" y="980728"/>
            <a:ext cx="2880320" cy="2880320"/>
          </a:xfrm>
          <a:prstGeom prst="ellipse">
            <a:avLst/>
          </a:prstGeom>
          <a:ln w="635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1" animBg="1"/>
      <p:bldP spid="21" grpId="1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4139952" y="1054800"/>
            <a:ext cx="4858944" cy="503849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sz="3600" b="0" kern="0" dirty="0">
                <a:solidFill>
                  <a:srgbClr val="000000"/>
                </a:solidFill>
                <a:latin typeface="+mn-ea"/>
                <a:ea typeface="+mn-ea"/>
              </a:rPr>
              <a:t>情報技術部</a:t>
            </a:r>
            <a:endParaRPr lang="en-US" altLang="ja-JP" sz="3600" b="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sz="3600" b="0" kern="0" dirty="0" smtClean="0">
                <a:solidFill>
                  <a:srgbClr val="000000"/>
                </a:solidFill>
                <a:latin typeface="+mn-ea"/>
                <a:ea typeface="+mn-ea"/>
              </a:rPr>
              <a:t>プロセス</a:t>
            </a:r>
            <a:r>
              <a:rPr lang="ja-JP" altLang="en-US" sz="3600" b="0" kern="0" dirty="0">
                <a:solidFill>
                  <a:srgbClr val="000000"/>
                </a:solidFill>
                <a:latin typeface="+mn-ea"/>
                <a:ea typeface="+mn-ea"/>
              </a:rPr>
              <a:t>・</a:t>
            </a:r>
            <a:r>
              <a:rPr lang="ja-JP" altLang="en-US" sz="3600" b="0" kern="0" dirty="0" smtClean="0">
                <a:solidFill>
                  <a:srgbClr val="000000"/>
                </a:solidFill>
                <a:latin typeface="+mn-ea"/>
                <a:ea typeface="+mn-ea"/>
              </a:rPr>
              <a:t>品質課</a:t>
            </a:r>
            <a:endParaRPr lang="en-US" altLang="ja-JP" sz="3600" b="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sz="3600" b="0" kern="0" dirty="0" smtClean="0">
                <a:solidFill>
                  <a:schemeClr val="accent1"/>
                </a:solidFill>
                <a:latin typeface="+mn-ea"/>
                <a:ea typeface="+mn-ea"/>
              </a:rPr>
              <a:t>テスト駆動開発グループ</a:t>
            </a:r>
            <a:endParaRPr lang="en-US" altLang="ja-JP" sz="3600" b="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ea"/>
                <a:ea typeface="+mn-ea"/>
              </a:rPr>
              <a:t>@hageyahhoo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sz="3600" b="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sz="3600" b="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sz="3600" b="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sz="3600" b="0" kern="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j-ea"/>
                <a:ea typeface="+mj-ea"/>
              </a:rPr>
              <a:t>Hiroyuki Ito </a:t>
            </a:r>
            <a:r>
              <a:rPr lang="en-US" altLang="ja-JP" kern="0" dirty="0" smtClean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ja-JP" altLang="en-US" kern="0" dirty="0" smtClean="0">
                <a:solidFill>
                  <a:schemeClr val="accent1"/>
                </a:solidFill>
                <a:latin typeface="+mj-ea"/>
                <a:ea typeface="+mj-ea"/>
              </a:rPr>
              <a:t>伊藤　宏幸、</a:t>
            </a:r>
            <a:r>
              <a:rPr lang="en-US" altLang="ja-JP" kern="0" dirty="0" smtClean="0">
                <a:solidFill>
                  <a:schemeClr val="accent1"/>
                </a:solidFill>
                <a:latin typeface="+mj-ea"/>
                <a:ea typeface="+mj-ea"/>
              </a:rPr>
              <a:t>The Hiro)</a:t>
            </a: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60" y="3645098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011962"/>
            <a:ext cx="3413521" cy="1153342"/>
          </a:xfrm>
          <a:prstGeom prst="rect">
            <a:avLst/>
          </a:prstGeom>
        </p:spPr>
      </p:pic>
      <p:pic>
        <p:nvPicPr>
          <p:cNvPr id="3" name="図 2" descr="TheHir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6732"/>
            <a:ext cx="385962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512" y="841212"/>
            <a:ext cx="8856984" cy="2083732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手作業でとはいえ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、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ビルド</a:t>
            </a:r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やデプロイを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する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4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仕組み</a:t>
            </a:r>
            <a:r>
              <a:rPr lang="ja-JP" altLang="en-US" sz="4400" b="0" dirty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は</a:t>
            </a:r>
            <a:r>
              <a:rPr lang="ja-JP" altLang="en-US" sz="44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あった。</a:t>
            </a:r>
            <a:endParaRPr lang="en-US" altLang="ja-JP" sz="4400" b="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455876" y="3148622"/>
            <a:ext cx="2232248" cy="928450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179512" y="4221088"/>
            <a:ext cx="8856984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これ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を</a:t>
            </a:r>
            <a:r>
              <a:rPr lang="en-US" altLang="ja-JP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Jenkins 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に</a:t>
            </a:r>
            <a:r>
              <a:rPr lang="ja-JP" altLang="en-US" sz="4400" b="0" dirty="0" smtClean="0">
                <a:solidFill>
                  <a:schemeClr val="accent1"/>
                </a:solidFill>
                <a:latin typeface="+mn-ea"/>
                <a:ea typeface="+mn-ea"/>
                <a:cs typeface="ＭＳ 明朝"/>
              </a:rPr>
              <a:t>肩代わり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させれば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良い。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前提１　</a:t>
            </a:r>
            <a:r>
              <a:rPr lang="ja-JP" altLang="en-US" dirty="0" smtClean="0">
                <a:latin typeface="+mj-ea"/>
                <a:ea typeface="+mj-ea"/>
                <a:cs typeface="ＭＳ 明朝"/>
              </a:rPr>
              <a:t>既にある仕組みの活用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0306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0000" y="3645024"/>
            <a:ext cx="8424000" cy="266429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スマートフォンの</a:t>
            </a:r>
            <a:r>
              <a:rPr lang="en-US" altLang="ja-JP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β</a:t>
            </a:r>
            <a:r>
              <a:rPr lang="ja-JP" altLang="en-US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版アプリ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を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チームメンバーへ</a:t>
            </a:r>
            <a:r>
              <a:rPr lang="ja-JP" altLang="en-US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配信できる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サービス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※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今回の開発対象は</a:t>
            </a:r>
            <a:r>
              <a:rPr lang="en-US" altLang="ja-JP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Android &amp; iOS</a:t>
            </a:r>
          </a:p>
          <a:p>
            <a:pPr algn="l"/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丁度他のメンバーが試験導入をしていたため、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これと</a:t>
            </a:r>
            <a:r>
              <a:rPr lang="ja-JP" altLang="en-US" b="0" dirty="0" smtClean="0">
                <a:solidFill>
                  <a:srgbClr val="FF0000"/>
                </a:solidFill>
                <a:latin typeface="+mn-ea"/>
                <a:ea typeface="+mn-ea"/>
                <a:cs typeface="ＭＳ 明朝"/>
              </a:rPr>
              <a:t>コラボ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を組むことにしました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2050" name="Picture 2" descr="C:\Users\hiroyuki.a.ito\Pictures\TDD\TestFligh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05" y="839445"/>
            <a:ext cx="6705614" cy="201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コネクタ 5"/>
          <p:cNvCxnSpPr/>
          <p:nvPr/>
        </p:nvCxnSpPr>
        <p:spPr>
          <a:xfrm>
            <a:off x="3279825" y="2493359"/>
            <a:ext cx="4696771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四角形吹き出し 7"/>
          <p:cNvSpPr/>
          <p:nvPr/>
        </p:nvSpPr>
        <p:spPr>
          <a:xfrm>
            <a:off x="5724128" y="2809564"/>
            <a:ext cx="3312368" cy="823752"/>
          </a:xfrm>
          <a:prstGeom prst="wedgeRectCallout">
            <a:avLst>
              <a:gd name="adj1" fmla="val -93336"/>
              <a:gd name="adj2" fmla="val -56984"/>
            </a:avLst>
          </a:prstGeom>
          <a:solidFill>
            <a:srgbClr val="FFFF00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latin typeface="+mn-ea"/>
                <a:cs typeface="ＭＳ 明朝"/>
              </a:rPr>
              <a:t>Android</a:t>
            </a:r>
            <a:r>
              <a:rPr kumimoji="1" lang="ja-JP" altLang="en-US" sz="2400" dirty="0" smtClean="0">
                <a:latin typeface="+mn-ea"/>
                <a:cs typeface="ＭＳ 明朝"/>
              </a:rPr>
              <a:t>も使えます</a:t>
            </a:r>
            <a:endParaRPr kumimoji="1" lang="ja-JP" altLang="en-US" sz="2400" dirty="0">
              <a:latin typeface="+mn-ea"/>
              <a:cs typeface="ＭＳ 明朝"/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前提２</a:t>
            </a:r>
            <a:r>
              <a:rPr lang="ja-JP" altLang="en-US" dirty="0">
                <a:latin typeface="+mj-ea"/>
                <a:ea typeface="+mj-ea"/>
                <a:cs typeface="ＭＳ 明朝"/>
              </a:rPr>
              <a:t>　</a:t>
            </a:r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新たなアプリ配信の仕組み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1582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具体的に実現した仕組み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oint.rakuten.co.jp/edy/android/img/20121108_main_im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6" y="4453108"/>
            <a:ext cx="1244014" cy="192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9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://point.rakuten.co.jp/edy/android/img/20121108_main_im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22" y="4453108"/>
            <a:ext cx="1244014" cy="192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oint.rakuten.co.jp/edy/android/img/20121108_main_im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97" y="4453108"/>
            <a:ext cx="1244014" cy="192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>
            <a:stCxn id="1028" idx="2"/>
            <a:endCxn id="22" idx="0"/>
          </p:cNvCxnSpPr>
          <p:nvPr/>
        </p:nvCxnSpPr>
        <p:spPr>
          <a:xfrm>
            <a:off x="1895667" y="3988776"/>
            <a:ext cx="7462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3" idx="0"/>
          </p:cNvCxnSpPr>
          <p:nvPr/>
        </p:nvCxnSpPr>
        <p:spPr>
          <a:xfrm>
            <a:off x="1895667" y="3988776"/>
            <a:ext cx="1085437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チェックインビルド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（１時間おき）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私のノート</a:t>
            </a:r>
            <a:r>
              <a:rPr lang="en-US" altLang="ja-JP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718509"/>
            <a:ext cx="4896544" cy="95085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毎朝のデイリースクラムで、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最新版のアプリを事業部やマネージャに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デモするようにしました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hiroyuki.a.ito\Pictures\TDD\Dem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01" y="3762792"/>
            <a:ext cx="2531274" cy="18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TDD\DemoByTobby-sa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77086"/>
            <a:ext cx="2512217" cy="18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タイトル 2"/>
          <p:cNvSpPr txBox="1">
            <a:spLocks/>
          </p:cNvSpPr>
          <p:nvPr/>
        </p:nvSpPr>
        <p:spPr>
          <a:xfrm>
            <a:off x="2411760" y="2420888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チームメンバー全員に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最新版を配信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9946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２</a:t>
            </a:r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週間で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実現しました。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67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成果１　超高速フィードバック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pic>
        <p:nvPicPr>
          <p:cNvPr id="2" name="Picture 2" descr="C:\Users\hiroyuki.a.ito\Pictures\TDD\Dem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3888432" cy="29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TDD\DemoByTobby-s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95022"/>
            <a:ext cx="3821370" cy="28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タイトル 2"/>
          <p:cNvSpPr txBox="1">
            <a:spLocks/>
          </p:cNvSpPr>
          <p:nvPr/>
        </p:nvSpPr>
        <p:spPr>
          <a:xfrm>
            <a:off x="107504" y="4221088"/>
            <a:ext cx="8928992" cy="2204864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誰かがプログラムを修正したら、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即</a:t>
            </a: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全員の実機に反映される。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遅くとも</a:t>
            </a:r>
            <a:r>
              <a:rPr lang="ja-JP" altLang="en-US" sz="2000" b="0" dirty="0" smtClean="0">
                <a:solidFill>
                  <a:schemeClr val="accent1"/>
                </a:solidFill>
                <a:latin typeface="+mn-ea"/>
                <a:ea typeface="+mn-ea"/>
                <a:cs typeface="ＭＳ 明朝"/>
              </a:rPr>
              <a:t>次</a:t>
            </a: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の日のデイリースクラムでデモされる。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↓</a:t>
            </a: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仕様が不確定な箇所も、実機＆動くアプリベースなので決定が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迅速</a:t>
            </a: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に。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誰かがエラーを混入したら即このフローが止まるため、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indent="360363" algn="l"/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結果としてエラー混入と解決までの時間の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削減</a:t>
            </a:r>
            <a:r>
              <a:rPr lang="ja-JP" altLang="en-US" sz="2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を実現。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021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cs typeface="ＭＳ 明朝"/>
              </a:rPr>
              <a:t>成果２　</a:t>
            </a:r>
            <a:r>
              <a:rPr lang="ja-JP" altLang="en-US" dirty="0" smtClean="0">
                <a:latin typeface="+mj-ea"/>
                <a:ea typeface="+mj-ea"/>
                <a:cs typeface="ＭＳ 明朝"/>
              </a:rPr>
              <a:t>ステークホルダーに対する</a:t>
            </a:r>
            <a:r>
              <a:rPr lang="en-US" altLang="ja-JP" dirty="0" smtClean="0">
                <a:latin typeface="+mj-ea"/>
                <a:ea typeface="+mj-ea"/>
                <a:cs typeface="ＭＳ 明朝"/>
              </a:rPr>
              <a:t> ROI </a:t>
            </a:r>
            <a:r>
              <a:rPr lang="ja-JP" altLang="en-US" dirty="0" smtClean="0">
                <a:latin typeface="+mj-ea"/>
                <a:ea typeface="+mj-ea"/>
                <a:cs typeface="ＭＳ 明朝"/>
              </a:rPr>
              <a:t>が高い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25" name="タイトル 2"/>
          <p:cNvSpPr txBox="1">
            <a:spLocks/>
          </p:cNvSpPr>
          <p:nvPr/>
        </p:nvSpPr>
        <p:spPr>
          <a:xfrm>
            <a:off x="3181" y="1052736"/>
            <a:ext cx="9137639" cy="90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2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既存システムの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拡張で改善を始める場合</a:t>
            </a:r>
            <a:r>
              <a:rPr lang="ja-JP" altLang="en-US" sz="2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は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、</a:t>
            </a:r>
            <a:endParaRPr lang="en-US" altLang="ja-JP" sz="2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TDD 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や</a:t>
            </a:r>
            <a:r>
              <a:rPr lang="en-US" altLang="ja-JP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ATDD 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よりも、</a:t>
            </a:r>
            <a:r>
              <a:rPr lang="en-US" altLang="ja-JP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CI</a:t>
            </a:r>
            <a: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/</a:t>
            </a:r>
            <a:r>
              <a:rPr lang="en-US" altLang="ja-JP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CD 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を</a:t>
            </a:r>
            <a:r>
              <a:rPr lang="ja-JP" altLang="en-US" sz="2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先にやった方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が</a:t>
            </a:r>
            <a:r>
              <a:rPr lang="en-US" altLang="ja-JP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ROI </a:t>
            </a: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が高いです。</a:t>
            </a:r>
            <a:endParaRPr lang="en-US" altLang="ja-JP" sz="2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181" y="3112810"/>
            <a:ext cx="9137639" cy="1029714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一方で、触れるものを先に提示する方が、</a:t>
            </a:r>
            <a:endParaRPr lang="en-US" altLang="ja-JP" sz="2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indent="354013" algn="l"/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直感的に「進んでいるな」と思われ易いことも事実です。</a:t>
            </a:r>
            <a:endParaRPr lang="en-US" altLang="ja-JP" sz="2400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3181" y="1956114"/>
            <a:ext cx="9137639" cy="1152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品質の作り込みには、もちろん価値があります。</a:t>
            </a:r>
            <a:endParaRPr lang="en-US" altLang="ja-JP" sz="2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回帰テストの自動化は、繰り返しリリースをする場合には間違いなく必要です。</a:t>
            </a:r>
            <a:endParaRPr lang="en-US" altLang="ja-JP" sz="2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181" y="4941168"/>
            <a:ext cx="9137639" cy="12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これは善悪の話ではなく、そこから攻めた方が改善を進め易いという意味です。</a:t>
            </a:r>
            <a:endParaRPr lang="en-US" altLang="ja-JP" sz="3600" dirty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3455876" y="4012718"/>
            <a:ext cx="2232248" cy="928450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58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843808" y="1192412"/>
            <a:ext cx="6192688" cy="288466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サーバマシンが</a:t>
            </a:r>
            <a:endParaRPr lang="en-US" altLang="ja-JP" sz="4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入手し辛い場合、</a:t>
            </a:r>
            <a:endParaRPr lang="en-US" altLang="ja-JP" sz="4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自分</a:t>
            </a:r>
            <a:r>
              <a:rPr lang="ja-JP" altLang="en-US" sz="40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のノート</a:t>
            </a:r>
            <a:r>
              <a:rPr lang="en-US" altLang="ja-JP" sz="4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PC</a:t>
            </a:r>
            <a:r>
              <a:rPr lang="ja-JP" altLang="en-US" sz="40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で構築してしまえばてっとり早いです。</a:t>
            </a:r>
            <a:endParaRPr lang="en-US" altLang="ja-JP" sz="4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cs typeface="ＭＳ 明朝"/>
              </a:rPr>
              <a:t>成果３</a:t>
            </a:r>
            <a:r>
              <a:rPr lang="ja-JP" altLang="ja-JP" dirty="0">
                <a:latin typeface="+mj-ea"/>
                <a:cs typeface="ＭＳ 明朝"/>
              </a:rPr>
              <a:t>　</a:t>
            </a:r>
            <a:r>
              <a:rPr lang="ja-JP" altLang="en-US" dirty="0" smtClean="0">
                <a:latin typeface="+mj-ea"/>
                <a:ea typeface="+mj-ea"/>
                <a:cs typeface="ＭＳ 明朝"/>
              </a:rPr>
              <a:t>実現が容易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361" y="1292212"/>
            <a:ext cx="2904908" cy="2249690"/>
            <a:chOff x="5580112" y="1148277"/>
            <a:chExt cx="2904908" cy="2249690"/>
          </a:xfrm>
          <a:noFill/>
        </p:grpSpPr>
        <p:pic>
          <p:nvPicPr>
            <p:cNvPr id="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12" name="タイトル 2"/>
          <p:cNvSpPr txBox="1">
            <a:spLocks/>
          </p:cNvSpPr>
          <p:nvPr/>
        </p:nvSpPr>
        <p:spPr>
          <a:xfrm>
            <a:off x="307370" y="4221088"/>
            <a:ext cx="8529260" cy="252028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000" b="0" dirty="0" smtClean="0">
                <a:solidFill>
                  <a:srgbClr val="FF0000"/>
                </a:solidFill>
                <a:latin typeface="+mn-ea"/>
                <a:ea typeface="+mn-ea"/>
                <a:cs typeface="ＭＳ 明朝"/>
              </a:rPr>
              <a:t>もっともその場合、</a:t>
            </a:r>
            <a:endParaRPr lang="en-US" altLang="ja-JP" sz="4000" b="0" dirty="0" smtClean="0">
              <a:solidFill>
                <a:srgbClr val="FF0000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000" b="0" dirty="0" smtClean="0">
                <a:solidFill>
                  <a:srgbClr val="FF0000"/>
                </a:solidFill>
                <a:latin typeface="+mn-ea"/>
                <a:ea typeface="+mn-ea"/>
                <a:cs typeface="ＭＳ 明朝"/>
              </a:rPr>
              <a:t>自分が出張に行ったりすると</a:t>
            </a:r>
            <a:endParaRPr lang="en-US" altLang="ja-JP" sz="4000" b="0" dirty="0" smtClean="0">
              <a:solidFill>
                <a:srgbClr val="FF0000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000" b="0" dirty="0" smtClean="0">
                <a:solidFill>
                  <a:srgbClr val="FF0000"/>
                </a:solidFill>
                <a:latin typeface="+mn-ea"/>
                <a:ea typeface="+mn-ea"/>
                <a:cs typeface="ＭＳ 明朝"/>
              </a:rPr>
              <a:t>フローが回らなくリスクはあります。</a:t>
            </a:r>
            <a:endParaRPr lang="en-US" altLang="ja-JP" sz="4000" b="0" dirty="0" smtClean="0">
              <a:solidFill>
                <a:srgbClr val="FF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887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  <a:cs typeface="ＭＳ 明朝"/>
              </a:rPr>
              <a:t>成果４　さらなる改善への協力の取り付け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25" name="タイトル 2"/>
          <p:cNvSpPr txBox="1">
            <a:spLocks/>
          </p:cNvSpPr>
          <p:nvPr/>
        </p:nvSpPr>
        <p:spPr>
          <a:xfrm>
            <a:off x="127350" y="1268760"/>
            <a:ext cx="88893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ビジネス側</a:t>
            </a:r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が、自動化の施策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に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非常</a:t>
            </a:r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に協力的に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なりました。</a:t>
            </a:r>
            <a:endParaRPr lang="en-US" altLang="ja-JP" sz="44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455876" y="2996952"/>
            <a:ext cx="2232248" cy="928450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19955" y="4221088"/>
            <a:ext cx="88893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後述の</a:t>
            </a:r>
            <a:r>
              <a:rPr lang="en-US" altLang="ja-JP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</a:t>
            </a:r>
            <a:r>
              <a:rPr lang="en-US" altLang="ja-JP" sz="4400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TDD</a:t>
            </a:r>
            <a:r>
              <a:rPr lang="ja-JP" altLang="en-US" sz="4400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・</a:t>
            </a:r>
            <a:r>
              <a:rPr lang="en-US" altLang="ja-JP" sz="4400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ATDD 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や</a:t>
            </a:r>
            <a:r>
              <a:rPr lang="ja-JP" altLang="en-US" sz="4400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他の</a:t>
            </a:r>
            <a:r>
              <a:rPr lang="ja-JP" altLang="en-US" sz="44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自動化の実現が容易になりました。</a:t>
            </a:r>
            <a:endParaRPr lang="ja-JP" altLang="en-US" sz="4400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81732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620139" y="274271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830434" y="274271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57" idx="3"/>
            <a:endCxn id="55" idx="1"/>
          </p:cNvCxnSpPr>
          <p:nvPr/>
        </p:nvCxnSpPr>
        <p:spPr>
          <a:xfrm flipV="1">
            <a:off x="1663437" y="3192711"/>
            <a:ext cx="956702" cy="435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115758" y="319271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205698" y="692695"/>
            <a:ext cx="8741790" cy="48245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23529" y="5085184"/>
            <a:ext cx="8496943" cy="93610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ja-JP" altLang="en-US" sz="2400" kern="0" dirty="0" smtClean="0">
                <a:solidFill>
                  <a:srgbClr val="BF0000"/>
                </a:solidFill>
              </a:rPr>
              <a:t>全</a:t>
            </a: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コンポーネントを開発しないと（手動）テスト出来なかった。</a:t>
            </a:r>
            <a:endParaRPr kumimoji="0" lang="en-US" altLang="ja-JP" sz="2400" kern="0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画面一式を開発するのに、それまでは</a:t>
            </a:r>
            <a:r>
              <a:rPr kumimoji="0" lang="ja-JP" altLang="en-US" sz="2400" kern="0" dirty="0" smtClean="0">
                <a:solidFill>
                  <a:srgbClr val="BF0000"/>
                </a:solidFill>
              </a:rPr>
              <a:t>１週間</a:t>
            </a: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かかっていた。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742202" y="274463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93695" y="3192711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416089" y="2551582"/>
            <a:ext cx="1661817" cy="1881770"/>
            <a:chOff x="228308" y="1772816"/>
            <a:chExt cx="1661817" cy="1881770"/>
          </a:xfrm>
        </p:grpSpPr>
        <p:pic>
          <p:nvPicPr>
            <p:cNvPr id="57" name="Picture 2" descr="http://point.rakuten.co.jp/edy/android/img/20121108_main_img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79" y="1772816"/>
              <a:ext cx="832877" cy="1290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タイトル 2"/>
            <p:cNvSpPr txBox="1">
              <a:spLocks/>
            </p:cNvSpPr>
            <p:nvPr/>
          </p:nvSpPr>
          <p:spPr>
            <a:xfrm>
              <a:off x="228308" y="3063775"/>
              <a:ext cx="1661817" cy="590811"/>
            </a:xfrm>
            <a:prstGeom prst="rect">
              <a:avLst/>
            </a:prstGeom>
            <a:noFill/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b="0" dirty="0" smtClean="0">
                  <a:solidFill>
                    <a:schemeClr val="tx1"/>
                  </a:solidFill>
                </a:rPr>
                <a:t>Activity</a:t>
              </a:r>
            </a:p>
          </p:txBody>
        </p:sp>
      </p:grpSp>
      <p:sp>
        <p:nvSpPr>
          <p:cNvPr id="75" name="フローチャート : 磁気ディスク 74"/>
          <p:cNvSpPr/>
          <p:nvPr/>
        </p:nvSpPr>
        <p:spPr>
          <a:xfrm>
            <a:off x="6830434" y="3967236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742202" y="3969159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830434" y="1594234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742202" y="1596157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115758" y="2044234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115758" y="4417236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93695" y="3192711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93695" y="2046157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646844" y="5013176"/>
            <a:ext cx="7850313" cy="138912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sz="2400" b="0" kern="0" dirty="0">
                <a:solidFill>
                  <a:srgbClr val="000000"/>
                </a:solidFill>
                <a:latin typeface="+mj-ea"/>
                <a:ea typeface="+mj-ea"/>
              </a:rPr>
              <a:t>アジャイルコーチとして</a:t>
            </a:r>
            <a:r>
              <a:rPr lang="ja-JP" altLang="en-US" sz="2400" b="0" kern="0" dirty="0" smtClean="0">
                <a:solidFill>
                  <a:srgbClr val="000000"/>
                </a:solidFill>
                <a:latin typeface="+mj-ea"/>
                <a:ea typeface="+mj-ea"/>
              </a:rPr>
              <a:t>、</a:t>
            </a:r>
            <a:endParaRPr lang="en-US" altLang="ja-JP" sz="2400" b="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sz="2400" b="0" kern="0" dirty="0" smtClean="0">
                <a:solidFill>
                  <a:schemeClr val="accent1"/>
                </a:solidFill>
                <a:latin typeface="+mj-ea"/>
                <a:ea typeface="+mj-ea"/>
              </a:rPr>
              <a:t>開発</a:t>
            </a:r>
            <a:r>
              <a:rPr lang="ja-JP" altLang="en-US" sz="2400" b="0" kern="0" dirty="0">
                <a:solidFill>
                  <a:schemeClr val="accent1"/>
                </a:solidFill>
                <a:latin typeface="+mj-ea"/>
                <a:ea typeface="+mj-ea"/>
              </a:rPr>
              <a:t>現場</a:t>
            </a:r>
            <a:r>
              <a:rPr lang="ja-JP" altLang="en-US" sz="2400" b="0" kern="0" dirty="0">
                <a:solidFill>
                  <a:srgbClr val="000000"/>
                </a:solidFill>
                <a:latin typeface="+mj-ea"/>
                <a:ea typeface="+mj-ea"/>
              </a:rPr>
              <a:t>を</a:t>
            </a:r>
            <a:r>
              <a:rPr lang="ja-JP" altLang="en-US" sz="2400" b="0" kern="0" dirty="0" smtClean="0">
                <a:solidFill>
                  <a:srgbClr val="000000"/>
                </a:solidFill>
                <a:latin typeface="+mj-ea"/>
                <a:ea typeface="+mj-ea"/>
              </a:rPr>
              <a:t>日々サポートさせていただいています。</a:t>
            </a:r>
            <a:endParaRPr lang="en-US" altLang="ja-JP" sz="2400" b="0" dirty="0" smtClean="0">
              <a:solidFill>
                <a:srgbClr val="F0B949"/>
              </a:solidFill>
              <a:latin typeface="+mj-ea"/>
              <a:ea typeface="+mj-ea"/>
              <a:cs typeface="ＭＳ 明朝"/>
            </a:endParaRPr>
          </a:p>
        </p:txBody>
      </p:sp>
      <p:pic>
        <p:nvPicPr>
          <p:cNvPr id="2" name="図 1" descr="DSCF00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260648"/>
            <a:ext cx="6696744" cy="50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1192412"/>
            <a:ext cx="8784976" cy="180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1) Debug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-Later </a:t>
            </a:r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Programming</a:t>
            </a:r>
          </a:p>
          <a:p>
            <a:pPr indent="354013" algn="l"/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・実際に画面一式を構築しても、</a:t>
            </a:r>
            <a:endParaRPr lang="en-US" altLang="ja-JP" b="0" dirty="0" smtClean="0">
              <a:solidFill>
                <a:srgbClr val="000000"/>
              </a:solidFill>
              <a:latin typeface="+mn-ea"/>
            </a:endParaRPr>
          </a:p>
          <a:p>
            <a:pPr indent="536575" algn="l"/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DB 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のバグなのか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 Controller 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のバグなの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か</a:t>
            </a:r>
            <a:endParaRPr lang="en-US" altLang="ja-JP" b="0" dirty="0" smtClean="0">
              <a:solidFill>
                <a:srgbClr val="000000"/>
              </a:solidFill>
              <a:latin typeface="+mn-ea"/>
            </a:endParaRPr>
          </a:p>
          <a:p>
            <a:pPr indent="536575" algn="l"/>
            <a:r>
              <a:rPr lang="ja-JP" altLang="en-US" b="0" dirty="0" smtClean="0">
                <a:solidFill>
                  <a:schemeClr val="accent1"/>
                </a:solidFill>
                <a:latin typeface="+mn-ea"/>
              </a:rPr>
              <a:t>切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り分け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しづらかった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ja-JP" b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+mj-ea"/>
                <a:ea typeface="+mj-ea"/>
              </a:rPr>
              <a:t>それまでの課題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179044" y="4365264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3) 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そもそも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テスト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しづらい。</a:t>
            </a:r>
            <a:endParaRPr lang="en-US" altLang="ja-JP" b="0" dirty="0">
              <a:solidFill>
                <a:srgbClr val="000000"/>
              </a:solidFill>
              <a:latin typeface="+mn-ea"/>
            </a:endParaRPr>
          </a:p>
          <a:p>
            <a:pPr indent="354013" algn="l"/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・</a:t>
            </a:r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Emulator 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が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遅い。</a:t>
            </a:r>
            <a:endParaRPr lang="en-US" altLang="ja-JP" b="0" dirty="0">
              <a:solidFill>
                <a:srgbClr val="000000"/>
              </a:solidFill>
              <a:latin typeface="+mn-ea"/>
            </a:endParaRPr>
          </a:p>
          <a:p>
            <a:pPr indent="354013" algn="l"/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・実機で試そうにも端末が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足りない。</a:t>
            </a:r>
            <a:endParaRPr lang="en-US" altLang="ja-JP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044" y="3285064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2) 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回帰テスト不在による</a:t>
            </a:r>
            <a:r>
              <a:rPr lang="ja-JP" altLang="en-US" b="0" dirty="0" smtClean="0">
                <a:solidFill>
                  <a:srgbClr val="BF0000"/>
                </a:solidFill>
                <a:latin typeface="+mn-ea"/>
              </a:rPr>
              <a:t>デグレ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の多発が顕著だった。</a:t>
            </a:r>
            <a:endParaRPr lang="en-US" altLang="ja-JP" b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619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吹き出し 8"/>
          <p:cNvSpPr/>
          <p:nvPr/>
        </p:nvSpPr>
        <p:spPr>
          <a:xfrm>
            <a:off x="5148064" y="4725144"/>
            <a:ext cx="3456384" cy="1555540"/>
          </a:xfrm>
          <a:prstGeom prst="wedgeRectCallout">
            <a:avLst>
              <a:gd name="adj1" fmla="val -79658"/>
              <a:gd name="adj2" fmla="val -65204"/>
            </a:avLst>
          </a:prstGeom>
          <a:solidFill>
            <a:srgbClr val="FFFF00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dirty="0">
                <a:solidFill>
                  <a:srgbClr val="000000"/>
                </a:solidFill>
                <a:latin typeface="+mn-ea"/>
              </a:rPr>
              <a:t>DB </a:t>
            </a:r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の仕様を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最初に完璧に</a:t>
            </a:r>
            <a:r>
              <a:rPr lang="ja-JP" altLang="en-US" sz="2400" dirty="0" smtClean="0">
                <a:solidFill>
                  <a:srgbClr val="000000"/>
                </a:solidFill>
                <a:latin typeface="+mn-ea"/>
              </a:rPr>
              <a:t>決めて</a:t>
            </a:r>
            <a:endParaRPr lang="en-US" altLang="ja-JP" sz="2400" dirty="0" smtClean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  <a:latin typeface="+mn-ea"/>
              </a:rPr>
              <a:t>くれなければ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2400" dirty="0">
                <a:solidFill>
                  <a:srgbClr val="000000"/>
                </a:solidFill>
                <a:latin typeface="+mn-ea"/>
              </a:rPr>
              <a:t>実装出来ません！</a:t>
            </a:r>
            <a:endParaRPr lang="en-US" altLang="ja-JP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4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687710"/>
            <a:ext cx="5429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iroyuki.a.ito\Pictures\TDD\AttackOn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0960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Android </a:t>
            </a:r>
            <a:r>
              <a:rPr lang="ja-JP" altLang="en-US" sz="2500" dirty="0" smtClean="0"/>
              <a:t>での</a:t>
            </a:r>
            <a:r>
              <a:rPr lang="en-US" altLang="ja-JP" sz="2500" dirty="0" smtClean="0"/>
              <a:t> TDD/UT </a:t>
            </a:r>
            <a:r>
              <a:rPr lang="ja-JP" altLang="en-US" sz="2500" dirty="0" smtClean="0"/>
              <a:t>を阻む要因</a:t>
            </a:r>
            <a:endParaRPr lang="ja-JP" altLang="en-US" sz="2500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3533734"/>
            <a:ext cx="8424000" cy="12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2400" b="0" dirty="0" smtClean="0">
                <a:solidFill>
                  <a:schemeClr val="tx1"/>
                </a:solidFill>
              </a:rPr>
              <a:t>そもそも</a:t>
            </a:r>
            <a:r>
              <a:rPr lang="en-US" altLang="ja-JP" sz="2400" b="0" dirty="0" smtClean="0">
                <a:solidFill>
                  <a:schemeClr val="tx1"/>
                </a:solidFill>
              </a:rPr>
              <a:t> Android-JUnit 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が使い辛い！</a:t>
            </a:r>
            <a:endParaRPr lang="en-US" altLang="ja-JP" sz="2400" b="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</a:rPr>
              <a:t>実行する</a:t>
            </a:r>
            <a:r>
              <a:rPr lang="ja-JP" altLang="en-US" sz="2400" b="0" dirty="0">
                <a:solidFill>
                  <a:schemeClr val="tx1"/>
                </a:solidFill>
              </a:rPr>
              <a:t>のに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いちいち</a:t>
            </a:r>
            <a:r>
              <a:rPr lang="en-US" altLang="ja-JP" sz="2400" b="0" dirty="0" smtClean="0">
                <a:solidFill>
                  <a:schemeClr val="tx1"/>
                </a:solidFill>
              </a:rPr>
              <a:t> emulator 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か実機が必要で</a:t>
            </a:r>
            <a:r>
              <a:rPr lang="ja-JP" altLang="en-US" sz="2400" b="0" dirty="0" smtClean="0">
                <a:solidFill>
                  <a:srgbClr val="BF0000"/>
                </a:solidFill>
              </a:rPr>
              <a:t>重い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。</a:t>
            </a:r>
            <a:endParaRPr lang="en-US" altLang="ja-JP" sz="2400" b="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</a:rPr>
              <a:t>特に</a:t>
            </a:r>
            <a:r>
              <a:rPr lang="en-US" altLang="ja-JP" sz="2400" b="0" dirty="0" smtClean="0">
                <a:solidFill>
                  <a:schemeClr val="tx1"/>
                </a:solidFill>
              </a:rPr>
              <a:t> Dao 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のテストがし辛い仕組みになっていた。</a:t>
            </a:r>
            <a:endParaRPr lang="en-US" altLang="ja-JP" sz="2400" b="0" dirty="0" smtClean="0">
              <a:solidFill>
                <a:schemeClr val="tx1"/>
              </a:solidFill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360000" y="5409280"/>
            <a:ext cx="8424000" cy="5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Android </a:t>
            </a:r>
            <a:r>
              <a:rPr lang="ja-JP" altLang="en-US" dirty="0" smtClean="0"/>
              <a:t>での</a:t>
            </a:r>
            <a:r>
              <a:rPr lang="en-US" altLang="ja-JP" dirty="0" smtClean="0"/>
              <a:t> TDD/UT </a:t>
            </a:r>
            <a:r>
              <a:rPr lang="ja-JP" altLang="en-US" dirty="0" smtClean="0"/>
              <a:t>を容易化することにしました。</a:t>
            </a:r>
            <a:endParaRPr lang="en-US" altLang="ja-JP" dirty="0" smtClean="0"/>
          </a:p>
        </p:txBody>
      </p:sp>
      <p:sp>
        <p:nvSpPr>
          <p:cNvPr id="7" name="下矢印 6"/>
          <p:cNvSpPr/>
          <p:nvPr/>
        </p:nvSpPr>
        <p:spPr>
          <a:xfrm>
            <a:off x="3707904" y="4869160"/>
            <a:ext cx="1728192" cy="535170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2807" y="5877272"/>
            <a:ext cx="8424000" cy="432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2000" b="0" dirty="0" smtClean="0">
                <a:solidFill>
                  <a:srgbClr val="000000"/>
                </a:solidFill>
              </a:rPr>
              <a:t>（参考資料）　</a:t>
            </a:r>
            <a:r>
              <a:rPr lang="en-US" altLang="ja-JP" sz="2000" b="0" u="sng" dirty="0" smtClean="0">
                <a:solidFill>
                  <a:schemeClr val="accent6"/>
                </a:solidFill>
              </a:rPr>
              <a:t>http</a:t>
            </a:r>
            <a:r>
              <a:rPr lang="en-US" altLang="ja-JP" sz="2000" b="0" u="sng" dirty="0">
                <a:solidFill>
                  <a:schemeClr val="accent6"/>
                </a:solidFill>
              </a:rPr>
              <a:t>://sngk.net/</a:t>
            </a:r>
            <a:endParaRPr lang="en-US" altLang="ja-JP" sz="2000" b="0" u="sng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Our answer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2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2400" dirty="0" smtClean="0">
                <a:solidFill>
                  <a:schemeClr val="tx1"/>
                </a:solidFill>
                <a:latin typeface="+mn-lt"/>
              </a:rPr>
              <a:t>・</a:t>
            </a:r>
            <a:r>
              <a:rPr lang="en-US" altLang="ja-JP" sz="2400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で、全ての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</a:rPr>
              <a:t> UT </a:t>
            </a:r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を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</a:rPr>
              <a:t> JVM </a:t>
            </a:r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上で実行することが可能。</a:t>
            </a:r>
            <a:endParaRPr lang="en-US" altLang="ja-JP" sz="24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400" dirty="0">
                <a:hlinkClick r:id="rId4"/>
              </a:rPr>
              <a:t>http://robolectric.org</a:t>
            </a:r>
            <a:r>
              <a:rPr lang="en-US" altLang="ja-JP" sz="2400" dirty="0" smtClean="0">
                <a:hlinkClick r:id="rId4"/>
              </a:rPr>
              <a:t>/</a:t>
            </a:r>
            <a:endParaRPr lang="en-US" altLang="ja-JP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400" dirty="0" smtClean="0">
                <a:solidFill>
                  <a:schemeClr val="tx1"/>
                </a:solidFill>
              </a:rPr>
              <a:t>Emulator </a:t>
            </a:r>
            <a:r>
              <a:rPr lang="ja-JP" altLang="en-US" sz="2400" dirty="0" smtClean="0">
                <a:solidFill>
                  <a:schemeClr val="tx1"/>
                </a:solidFill>
              </a:rPr>
              <a:t>も実機も不要。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119467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・</a:t>
            </a:r>
            <a:r>
              <a:rPr lang="en-US" altLang="ja-JP" sz="2400" b="0" dirty="0">
                <a:solidFill>
                  <a:srgbClr val="000000"/>
                </a:solidFill>
              </a:rPr>
              <a:t>Test Double </a:t>
            </a:r>
            <a:r>
              <a:rPr lang="ja-JP" altLang="en-US" sz="2400" b="0" dirty="0" smtClean="0">
                <a:solidFill>
                  <a:srgbClr val="000000"/>
                </a:solidFill>
              </a:rPr>
              <a:t>フレームワークとして、</a:t>
            </a:r>
            <a:endParaRPr lang="en-US" altLang="ja-JP" sz="2400" b="0" dirty="0" smtClean="0">
              <a:solidFill>
                <a:srgbClr val="000000"/>
              </a:solidFill>
            </a:endParaRPr>
          </a:p>
          <a:p>
            <a:pPr indent="176213" algn="l"/>
            <a:r>
              <a:rPr lang="en-US" altLang="ja-JP" sz="2400" b="0" dirty="0" smtClean="0">
                <a:solidFill>
                  <a:srgbClr val="000000"/>
                </a:solidFill>
                <a:latin typeface="+mn-lt"/>
              </a:rPr>
              <a:t>Robolectric </a:t>
            </a:r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との相性の良い</a:t>
            </a:r>
            <a:r>
              <a:rPr lang="en-US" altLang="ja-JP" sz="2400" b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ja-JP" sz="2400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ja-JP" altLang="en-US" sz="2400" b="0" dirty="0" smtClean="0">
                <a:solidFill>
                  <a:srgbClr val="000000"/>
                </a:solidFill>
                <a:latin typeface="+mn-lt"/>
              </a:rPr>
              <a:t>を活用。</a:t>
            </a:r>
            <a:endParaRPr lang="en-US" altLang="ja-JP" sz="24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400" dirty="0">
                <a:hlinkClick r:id="rId5"/>
              </a:rPr>
              <a:t>http://code.google.com/p/mockito</a:t>
            </a:r>
            <a:r>
              <a:rPr lang="en-US" altLang="ja-JP" sz="2400" dirty="0" smtClean="0">
                <a:hlinkClick r:id="rId5"/>
              </a:rPr>
              <a:t>/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695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Robolectric </a:t>
            </a:r>
            <a:r>
              <a:rPr lang="ja-JP" altLang="en-US" dirty="0" smtClean="0"/>
              <a:t>で</a:t>
            </a:r>
            <a:r>
              <a:rPr lang="en-US" altLang="ja-JP" dirty="0" smtClean="0"/>
              <a:t> Dao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UT </a:t>
            </a:r>
            <a:r>
              <a:rPr lang="ja-JP" altLang="en-US" dirty="0" smtClean="0"/>
              <a:t>を行うイメージ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98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809977" y="2454680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7020272" y="2454680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57" idx="3"/>
            <a:endCxn id="55" idx="1"/>
          </p:cNvCxnSpPr>
          <p:nvPr/>
        </p:nvCxnSpPr>
        <p:spPr>
          <a:xfrm flipV="1">
            <a:off x="1853275" y="2904680"/>
            <a:ext cx="956702" cy="435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305596" y="2904680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355976" y="1052736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932040" y="2456603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4183533" y="2904680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27" y="2263551"/>
            <a:ext cx="1661817" cy="1881770"/>
            <a:chOff x="228308" y="1772816"/>
            <a:chExt cx="1661817" cy="1881770"/>
          </a:xfrm>
        </p:grpSpPr>
        <p:pic>
          <p:nvPicPr>
            <p:cNvPr id="57" name="Picture 2" descr="http://point.rakuten.co.jp/edy/android/img/20121108_main_img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79" y="1772816"/>
              <a:ext cx="832877" cy="1290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タイトル 2"/>
            <p:cNvSpPr txBox="1">
              <a:spLocks/>
            </p:cNvSpPr>
            <p:nvPr/>
          </p:nvSpPr>
          <p:spPr>
            <a:xfrm>
              <a:off x="228308" y="3063775"/>
              <a:ext cx="1661817" cy="590811"/>
            </a:xfrm>
            <a:prstGeom prst="rect">
              <a:avLst/>
            </a:prstGeom>
            <a:noFill/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b="0" dirty="0" smtClean="0">
                  <a:solidFill>
                    <a:schemeClr val="tx1"/>
                  </a:solidFill>
                </a:rPr>
                <a:t>Activity</a:t>
              </a:r>
            </a:p>
          </p:txBody>
        </p:sp>
      </p:grpSp>
      <p:sp>
        <p:nvSpPr>
          <p:cNvPr id="75" name="フローチャート : 磁気ディスク 74"/>
          <p:cNvSpPr/>
          <p:nvPr/>
        </p:nvSpPr>
        <p:spPr>
          <a:xfrm>
            <a:off x="7020272" y="3679205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932040" y="368112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7020272" y="130620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932040" y="130812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305596" y="175620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305596" y="4129205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4183533" y="2904680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4183533" y="1758126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355976" y="220486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355976" y="3429000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555776" y="2115312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941168"/>
            <a:ext cx="8784976" cy="93610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>
                <a:solidFill>
                  <a:srgbClr val="BF0000"/>
                </a:solidFill>
              </a:rPr>
              <a:t>個々の</a:t>
            </a: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コンポーネント毎に独立・分割して（自動）テストが可能に。</a:t>
            </a:r>
            <a:endParaRPr kumimoji="0" lang="en-US" altLang="ja-JP" sz="2400" kern="0" dirty="0" smtClean="0">
              <a:solidFill>
                <a:sysClr val="windowText" lastClr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画面一式を開発する期間を、１週間から</a:t>
            </a:r>
            <a:r>
              <a:rPr kumimoji="0" lang="ja-JP" altLang="en-US" sz="2400" kern="0" dirty="0" smtClean="0">
                <a:solidFill>
                  <a:schemeClr val="accent1"/>
                </a:solidFill>
              </a:rPr>
              <a:t>１日</a:t>
            </a:r>
            <a:r>
              <a:rPr kumimoji="0" lang="ja-JP" altLang="en-US" sz="2400" kern="0" dirty="0" smtClean="0">
                <a:solidFill>
                  <a:sysClr val="windowText" lastClr="000000"/>
                </a:solidFill>
              </a:rPr>
              <a:t>に削減。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Jenkins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UT </a:t>
            </a:r>
            <a:r>
              <a:rPr lang="ja-JP" altLang="en-US" dirty="0" smtClean="0"/>
              <a:t>結果で見るチームの成長度</a:t>
            </a:r>
            <a:endParaRPr kumimoji="1" lang="ja-JP" altLang="en-US" dirty="0"/>
          </a:p>
        </p:txBody>
      </p:sp>
      <p:pic>
        <p:nvPicPr>
          <p:cNvPr id="1026" name="Picture 2" descr="C:\Users\hiroyuki.a.ito\Pictures\TDD\UT成長度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" y="1350690"/>
            <a:ext cx="9007121" cy="415662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Git/Stash </a:t>
            </a:r>
            <a:r>
              <a:rPr lang="ja-JP" altLang="en-US" dirty="0" smtClean="0"/>
              <a:t>のコミットログで見るチームの成長度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" y="1128391"/>
            <a:ext cx="910717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119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1)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フィードバックを迅速化できた。</a:t>
            </a:r>
            <a:endParaRPr lang="en-US" altLang="ja-JP" b="0" dirty="0">
              <a:solidFill>
                <a:schemeClr val="tx1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kern="0" dirty="0" smtClean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044" y="3212976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2)</a:t>
            </a:r>
            <a:r>
              <a:rPr lang="en-US" altLang="ja-JP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DB </a:t>
            </a:r>
            <a:r>
              <a:rPr lang="ja-JP" altLang="ja-JP" b="0" dirty="0">
                <a:solidFill>
                  <a:srgbClr val="000000"/>
                </a:solidFill>
                <a:latin typeface="+mn-ea"/>
              </a:rPr>
              <a:t>周り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を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、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開発</a:t>
            </a:r>
            <a:r>
              <a:rPr lang="ja-JP" altLang="ja-JP" b="0" dirty="0">
                <a:solidFill>
                  <a:srgbClr val="000000"/>
                </a:solidFill>
                <a:latin typeface="+mn-ea"/>
              </a:rPr>
              <a:t>の初期に一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通り</a:t>
            </a:r>
            <a:r>
              <a:rPr lang="ja-JP" altLang="en-US" b="0" dirty="0" smtClean="0">
                <a:solidFill>
                  <a:srgbClr val="BF0000"/>
                </a:solidFill>
                <a:latin typeface="+mn-ea"/>
              </a:rPr>
              <a:t>全て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構築できた。</a:t>
            </a:r>
            <a:endParaRPr lang="ja-JP" altLang="ja-JP" b="0" dirty="0">
              <a:solidFill>
                <a:schemeClr val="tx1"/>
              </a:solidFill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83568" y="1772816"/>
            <a:ext cx="828092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デグレを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すぐに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発見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し、問題を解決できるようになった。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Emulator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・実機が不要なため、テストが非常に容易＆速い。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導入して４ヶ月以上経つが、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Robolectric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・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Mockito 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由来で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indent="365125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検証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がうまく行かなかった箇所は</a:t>
            </a:r>
            <a:r>
              <a:rPr lang="ja-JP" altLang="ja-JP" sz="2000" b="0" dirty="0">
                <a:solidFill>
                  <a:srgbClr val="BF0000"/>
                </a:solidFill>
                <a:latin typeface="+mn-ea"/>
              </a:rPr>
              <a:t>特に</a:t>
            </a:r>
            <a:r>
              <a:rPr lang="ja-JP" altLang="ja-JP" sz="2000" b="0" dirty="0" smtClean="0">
                <a:solidFill>
                  <a:srgbClr val="BF0000"/>
                </a:solidFill>
                <a:latin typeface="+mn-ea"/>
              </a:rPr>
              <a:t>ない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ja-JP" altLang="ja-JP" sz="2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179512" y="4700074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3) 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技術的</a:t>
            </a:r>
            <a:r>
              <a:rPr lang="ja-JP" altLang="ja-JP" b="0" dirty="0">
                <a:solidFill>
                  <a:srgbClr val="000000"/>
                </a:solidFill>
                <a:latin typeface="+mn-ea"/>
              </a:rPr>
              <a:t>にも</a:t>
            </a:r>
            <a:r>
              <a:rPr lang="ja-JP" altLang="ja-JP" b="0" dirty="0">
                <a:solidFill>
                  <a:srgbClr val="BF0000"/>
                </a:solidFill>
                <a:latin typeface="+mn-ea"/>
              </a:rPr>
              <a:t>心理的</a:t>
            </a:r>
            <a:r>
              <a:rPr lang="ja-JP" altLang="ja-JP" b="0" dirty="0">
                <a:solidFill>
                  <a:srgbClr val="000000"/>
                </a:solidFill>
                <a:latin typeface="+mn-ea"/>
              </a:rPr>
              <a:t>にも</a:t>
            </a:r>
            <a:r>
              <a:rPr lang="ja-JP" altLang="en-US" b="0" dirty="0">
                <a:solidFill>
                  <a:srgbClr val="000000"/>
                </a:solidFill>
                <a:latin typeface="+mn-ea"/>
              </a:rPr>
              <a:t>、エンジニアの負荷が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減った。</a:t>
            </a:r>
            <a:endParaRPr lang="ja-JP" altLang="ja-JP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3568" y="3789040"/>
            <a:ext cx="8280920" cy="90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UT 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込み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で一式完成させたため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indent="365125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変更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があっても容易に対応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できる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ようになった。</a:t>
            </a:r>
            <a:endParaRPr lang="ja-JP" altLang="ja-JP" sz="2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683568" y="5276138"/>
            <a:ext cx="8280920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エンジニアが変更</a:t>
            </a:r>
            <a:r>
              <a:rPr lang="ja-JP" altLang="en-US" sz="2000" b="0" dirty="0">
                <a:solidFill>
                  <a:srgbClr val="000000"/>
                </a:solidFill>
                <a:latin typeface="+mn-ea"/>
              </a:rPr>
              <a:t>に積極的になった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自発的にバグを見つけては解決してくれるようになった。</a:t>
            </a:r>
            <a:endParaRPr lang="ja-JP" altLang="ja-JP" sz="2000" b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59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25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 smtClean="0">
                <a:solidFill>
                  <a:srgbClr val="BF0000"/>
                </a:solidFill>
                <a:latin typeface="+mn-ea"/>
                <a:ea typeface="+mn-ea"/>
              </a:rPr>
              <a:t>Activity</a:t>
            </a:r>
            <a:r>
              <a:rPr lang="en-US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の</a:t>
            </a:r>
            <a:r>
              <a:rPr lang="en-US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 UT 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も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  <a:ea typeface="+mn-ea"/>
              </a:rPr>
              <a:t>実施は可能だが、</a:t>
            </a:r>
            <a:r>
              <a:rPr lang="en-US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ROI 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は</a:t>
            </a:r>
            <a:r>
              <a:rPr lang="ja-JP" altLang="ja-JP" sz="3200" b="0" dirty="0">
                <a:solidFill>
                  <a:srgbClr val="BF0000"/>
                </a:solidFill>
                <a:latin typeface="+mn-ea"/>
                <a:ea typeface="+mn-ea"/>
              </a:rPr>
              <a:t>低</a:t>
            </a:r>
            <a:r>
              <a:rPr lang="ja-JP" altLang="ja-JP" sz="3200" b="0" dirty="0">
                <a:solidFill>
                  <a:srgbClr val="000000"/>
                </a:solidFill>
                <a:latin typeface="+mn-ea"/>
                <a:ea typeface="+mn-ea"/>
              </a:rPr>
              <a:t>い。</a:t>
            </a:r>
          </a:p>
          <a:p>
            <a:pPr marL="457200" indent="-457200" algn="l">
              <a:buFont typeface="Arial"/>
              <a:buChar char="•"/>
            </a:pP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後述の</a:t>
            </a:r>
            <a:r>
              <a:rPr lang="en-US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 Calabash-Android 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の</a:t>
            </a:r>
            <a:r>
              <a:rPr lang="ja-JP" altLang="ja-JP" sz="3200" b="0" dirty="0">
                <a:solidFill>
                  <a:srgbClr val="000000"/>
                </a:solidFill>
                <a:latin typeface="+mn-ea"/>
                <a:ea typeface="+mn-ea"/>
              </a:rPr>
              <a:t>方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が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endParaRPr lang="en-US" altLang="ja-JP" sz="3200" b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indent="452438" algn="l"/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ウチ</a:t>
            </a:r>
            <a:r>
              <a:rPr lang="ja-JP" altLang="en-US" sz="3200" b="0" dirty="0">
                <a:solidFill>
                  <a:srgbClr val="000000"/>
                </a:solidFill>
                <a:latin typeface="+mn-ea"/>
              </a:rPr>
              <a:t>のチームで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は</a:t>
            </a:r>
            <a:r>
              <a:rPr lang="en-US" altLang="ja-JP" sz="3200" b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ja-JP" sz="3200" b="0" dirty="0" smtClean="0">
                <a:solidFill>
                  <a:srgbClr val="000000"/>
                </a:solidFill>
                <a:latin typeface="+mn-ea"/>
                <a:ea typeface="+mn-ea"/>
              </a:rPr>
              <a:t>ROI 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  <a:ea typeface="+mn-ea"/>
              </a:rPr>
              <a:t>が高いです。</a:t>
            </a:r>
            <a:endParaRPr lang="en-US" altLang="ja-JP" sz="3200" b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indent="-457200" algn="l">
              <a:buFont typeface="Arial"/>
              <a:buChar char="•"/>
            </a:pP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検証したい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機能・粒度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に合わせて</a:t>
            </a:r>
            <a:endParaRPr lang="en-US" altLang="ja-JP" sz="3200" b="0" dirty="0" smtClean="0">
              <a:solidFill>
                <a:srgbClr val="000000"/>
              </a:solidFill>
              <a:latin typeface="+mn-ea"/>
            </a:endParaRPr>
          </a:p>
          <a:p>
            <a:pPr indent="452438" algn="l"/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別々の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ツール・技術を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利用</a:t>
            </a:r>
            <a:r>
              <a:rPr lang="ja-JP" altLang="ja-JP" sz="3200" b="0" dirty="0">
                <a:solidFill>
                  <a:srgbClr val="000000"/>
                </a:solidFill>
                <a:latin typeface="+mn-ea"/>
              </a:rPr>
              <a:t>して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も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問題はない。</a:t>
            </a:r>
            <a:endParaRPr lang="en-US" altLang="ja-JP" sz="3200" b="0" dirty="0">
              <a:solidFill>
                <a:srgbClr val="000000"/>
              </a:solidFill>
              <a:latin typeface="+mn-ea"/>
            </a:endParaRPr>
          </a:p>
          <a:p>
            <a:pPr indent="263525" algn="l"/>
            <a:endParaRPr lang="ja-JP" altLang="ja-JP" sz="3200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kern="0" dirty="0" smtClean="0">
                <a:solidFill>
                  <a:schemeClr val="accent1"/>
                </a:solidFill>
                <a:latin typeface="+mj-ea"/>
                <a:ea typeface="+mj-ea"/>
              </a:rPr>
              <a:t>気付き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358753" y="4041288"/>
            <a:ext cx="8424000" cy="19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テストカバレッジを１００％にすることや、</a:t>
            </a:r>
            <a:endParaRPr lang="en-US" altLang="ja-JP" sz="3200" b="0" dirty="0" smtClean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１つの方法に統一することが目的ではない。</a:t>
            </a:r>
            <a:endParaRPr lang="en-US" altLang="ja-JP" sz="3200" b="0" dirty="0" smtClean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テスト等を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導入</a:t>
            </a:r>
            <a:r>
              <a:rPr lang="ja-JP" altLang="ja-JP" sz="3200" b="0" dirty="0">
                <a:solidFill>
                  <a:srgbClr val="000000"/>
                </a:solidFill>
                <a:latin typeface="+mn-ea"/>
              </a:rPr>
              <a:t>すること</a:t>
            </a:r>
            <a:r>
              <a:rPr lang="ja-JP" altLang="ja-JP" sz="3200" b="0" dirty="0" smtClean="0">
                <a:solidFill>
                  <a:srgbClr val="000000"/>
                </a:solidFill>
                <a:latin typeface="+mn-ea"/>
              </a:rPr>
              <a:t>で</a:t>
            </a:r>
            <a:endParaRPr lang="en-US" altLang="ja-JP" sz="3200" b="0" dirty="0" smtClean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ja-JP" altLang="ja-JP" sz="3200" dirty="0" smtClean="0">
                <a:solidFill>
                  <a:srgbClr val="008000"/>
                </a:solidFill>
                <a:latin typeface="+mn-ea"/>
              </a:rPr>
              <a:t>開発</a:t>
            </a:r>
            <a:r>
              <a:rPr lang="ja-JP" altLang="ja-JP" sz="3200" dirty="0">
                <a:solidFill>
                  <a:srgbClr val="008000"/>
                </a:solidFill>
                <a:latin typeface="+mn-ea"/>
              </a:rPr>
              <a:t>を効率化出来ることの方が</a:t>
            </a:r>
            <a:r>
              <a:rPr lang="ja-JP" altLang="ja-JP" sz="3200" dirty="0" smtClean="0">
                <a:solidFill>
                  <a:srgbClr val="008000"/>
                </a:solidFill>
                <a:latin typeface="+mn-ea"/>
              </a:rPr>
              <a:t>重要</a:t>
            </a:r>
            <a:r>
              <a:rPr lang="ja-JP" altLang="en-US" sz="3200" b="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ja-JP" sz="3200" b="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49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16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造る</a:t>
            </a:r>
            <a:endParaRPr lang="en-US" altLang="ja-JP" sz="960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59596" y="2816990"/>
            <a:ext cx="8424000" cy="32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＝</a:t>
            </a:r>
            <a:endParaRPr lang="en-US" altLang="ja-JP" sz="960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栽培する・耕す</a:t>
            </a:r>
            <a:endParaRPr lang="en-US" altLang="ja-JP" sz="9600" dirty="0" smtClean="0">
              <a:solidFill>
                <a:srgbClr val="BF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8174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3691315"/>
            <a:ext cx="8928992" cy="25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3200" b="0" dirty="0" smtClean="0">
                <a:solidFill>
                  <a:schemeClr val="tx1"/>
                </a:solidFill>
                <a:latin typeface="+mn-lt"/>
              </a:rPr>
              <a:t>リリース毎に実施する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 IT/ST/UAT </a:t>
            </a:r>
            <a:r>
              <a:rPr lang="ja-JP" altLang="en-US" sz="3200" b="0" dirty="0" smtClean="0">
                <a:solidFill>
                  <a:schemeClr val="tx1"/>
                </a:solidFill>
                <a:latin typeface="+mn-lt"/>
              </a:rPr>
              <a:t>の手動テスト工数を、早急に</a:t>
            </a:r>
            <a:r>
              <a:rPr lang="ja-JP" altLang="en-US" sz="3200" b="0" dirty="0" smtClean="0">
                <a:solidFill>
                  <a:schemeClr val="accent1"/>
                </a:solidFill>
                <a:latin typeface="+mn-lt"/>
              </a:rPr>
              <a:t>減</a:t>
            </a:r>
            <a:r>
              <a:rPr lang="ja-JP" altLang="en-US" sz="3200" b="0" dirty="0" smtClean="0">
                <a:solidFill>
                  <a:schemeClr val="tx1"/>
                </a:solidFill>
                <a:latin typeface="+mn-lt"/>
              </a:rPr>
              <a:t>らす必要があった。</a:t>
            </a:r>
            <a:endParaRPr lang="en-US" altLang="ja-JP" sz="3200" b="0" dirty="0" smtClean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3200" b="0" dirty="0" smtClean="0">
                <a:solidFill>
                  <a:schemeClr val="tx1"/>
                </a:solidFill>
                <a:latin typeface="+mn-lt"/>
              </a:rPr>
              <a:t>チームメンバーの作業効率を高め、</a:t>
            </a:r>
            <a:endParaRPr lang="en-US" altLang="ja-JP" sz="3200" b="0" dirty="0" smtClean="0">
              <a:solidFill>
                <a:schemeClr val="tx1"/>
              </a:solidFill>
              <a:latin typeface="+mn-lt"/>
            </a:endParaRPr>
          </a:p>
          <a:p>
            <a:pPr marL="452438" algn="l"/>
            <a:r>
              <a:rPr lang="ja-JP" altLang="en-US" sz="3200" b="0" dirty="0" smtClean="0">
                <a:solidFill>
                  <a:srgbClr val="BF0000"/>
                </a:solidFill>
                <a:latin typeface="+mn-lt"/>
              </a:rPr>
              <a:t>健康的に</a:t>
            </a:r>
            <a:r>
              <a:rPr lang="ja-JP" altLang="en-US" sz="3200" b="0" dirty="0" smtClean="0">
                <a:solidFill>
                  <a:schemeClr val="tx1"/>
                </a:solidFill>
                <a:latin typeface="+mn-lt"/>
              </a:rPr>
              <a:t>業務に集中できるようにする必要があった。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初期に認識していた課題</a:t>
            </a:r>
            <a:endParaRPr kumimoji="1" lang="ja-JP" altLang="en-US" dirty="0"/>
          </a:p>
        </p:txBody>
      </p:sp>
      <p:pic>
        <p:nvPicPr>
          <p:cNvPr id="5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3"/>
            <a:ext cx="36484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下矢印 7"/>
          <p:cNvSpPr/>
          <p:nvPr/>
        </p:nvSpPr>
        <p:spPr>
          <a:xfrm rot="16200000">
            <a:off x="3731907" y="1937280"/>
            <a:ext cx="1728192" cy="535170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C:\Users\hiroyuki.a.ito\Pictures\TDD\元気になったよ～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836713"/>
            <a:ext cx="3614115" cy="27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97768" y="2530624"/>
            <a:ext cx="8748464" cy="31349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ja-JP" altLang="en-US" sz="3600" b="0" dirty="0" smtClean="0">
                <a:solidFill>
                  <a:schemeClr val="tx1"/>
                </a:solidFill>
                <a:latin typeface="+mn-lt"/>
              </a:rPr>
              <a:t>エンジニア以外がテストケースを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  <a:p>
            <a:pPr indent="541338" algn="l"/>
            <a:r>
              <a:rPr lang="ja-JP" altLang="en-US" sz="3600" b="0" dirty="0" smtClean="0">
                <a:solidFill>
                  <a:srgbClr val="BF0000"/>
                </a:solidFill>
                <a:latin typeface="+mn-lt"/>
              </a:rPr>
              <a:t>メンテナンス</a:t>
            </a:r>
            <a:r>
              <a:rPr lang="ja-JP" altLang="en-US" sz="3600" b="0" dirty="0" smtClean="0">
                <a:solidFill>
                  <a:schemeClr val="tx1"/>
                </a:solidFill>
                <a:latin typeface="+mn-lt"/>
              </a:rPr>
              <a:t>できない。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  <a:p>
            <a:pPr marL="571500" indent="-571500" algn="l">
              <a:buFont typeface="Arial"/>
              <a:buChar char="•"/>
            </a:pPr>
            <a:r>
              <a:rPr lang="ja-JP" altLang="en-US" sz="3600" b="0" dirty="0" smtClean="0">
                <a:solidFill>
                  <a:schemeClr val="tx1"/>
                </a:solidFill>
                <a:latin typeface="+mn-lt"/>
              </a:rPr>
              <a:t>ビジネス・マネージャーがテストケースを読んでも、テストの</a:t>
            </a:r>
            <a:r>
              <a:rPr lang="ja-JP" altLang="en-US" sz="3600" b="0" dirty="0" smtClean="0">
                <a:solidFill>
                  <a:srgbClr val="BF0000"/>
                </a:solidFill>
                <a:latin typeface="+mn-lt"/>
              </a:rPr>
              <a:t>妥当性</a:t>
            </a:r>
            <a:r>
              <a:rPr lang="ja-JP" altLang="en-US" sz="3600" b="0" dirty="0" smtClean="0">
                <a:solidFill>
                  <a:schemeClr val="tx1"/>
                </a:solidFill>
                <a:latin typeface="+mn-lt"/>
              </a:rPr>
              <a:t>を判断できない。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Selenium</a:t>
            </a:r>
            <a:r>
              <a:rPr lang="en-US" altLang="ja-JP" dirty="0"/>
              <a:t> </a:t>
            </a:r>
            <a:r>
              <a:rPr lang="ja-JP" altLang="en-US" dirty="0" smtClean="0"/>
              <a:t>はトライしていたらしいんですが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1026" name="Picture 2" descr="C:\Users\hiroyuki.a.ito\Pictures\TDD\selen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25" y="620688"/>
            <a:ext cx="2122151" cy="190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乗算記号 1"/>
          <p:cNvSpPr/>
          <p:nvPr/>
        </p:nvSpPr>
        <p:spPr>
          <a:xfrm>
            <a:off x="3275856" y="301007"/>
            <a:ext cx="2592288" cy="2592288"/>
          </a:xfrm>
          <a:prstGeom prst="mathMultiply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1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 : Our answer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Cucumber </a:t>
            </a:r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の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b="0" dirty="0" smtClean="0">
                <a:solidFill>
                  <a:schemeClr val="accent1"/>
                </a:solidFill>
                <a:latin typeface="+mn-lt"/>
              </a:rPr>
              <a:t>Android </a:t>
            </a:r>
            <a:r>
              <a:rPr lang="ja-JP" altLang="en-US" b="0" dirty="0" smtClean="0">
                <a:solidFill>
                  <a:schemeClr val="accent1"/>
                </a:solidFill>
                <a:latin typeface="+mn-lt"/>
              </a:rPr>
              <a:t>用</a:t>
            </a:r>
            <a:r>
              <a:rPr lang="en-US" altLang="ja-JP" b="0" dirty="0" smtClean="0">
                <a:solidFill>
                  <a:schemeClr val="accent1"/>
                </a:solidFill>
                <a:latin typeface="+mn-lt"/>
              </a:rPr>
              <a:t> Wrapper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です。</a:t>
            </a:r>
            <a:endParaRPr lang="en-US" altLang="ja-JP" b="0" dirty="0" smtClean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テスト仕様書を自動実行できるイメージです。</a:t>
            </a:r>
            <a:endParaRPr lang="en-US" altLang="ja-JP" b="0" dirty="0" smtClean="0">
              <a:solidFill>
                <a:schemeClr val="tx1"/>
              </a:solidFill>
              <a:latin typeface="+mn-lt"/>
            </a:endParaRPr>
          </a:p>
          <a:p>
            <a:pPr marL="365125" indent="-365125" algn="l">
              <a:buFont typeface="Arial"/>
              <a:buChar char="•"/>
            </a:pPr>
            <a:r>
              <a:rPr lang="ja-JP" altLang="en-US" b="0" dirty="0">
                <a:solidFill>
                  <a:schemeClr val="tx1"/>
                </a:solidFill>
              </a:rPr>
              <a:t>エンジニア</a:t>
            </a:r>
            <a:r>
              <a:rPr lang="ja-JP" altLang="en-US" b="0" dirty="0" smtClean="0">
                <a:solidFill>
                  <a:schemeClr val="tx1"/>
                </a:solidFill>
              </a:rPr>
              <a:t>以外でもテストケースをメンテナンスできます。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365125" indent="-365125" algn="l">
              <a:buFont typeface="Arial"/>
              <a:buChar char="•"/>
            </a:pPr>
            <a:r>
              <a:rPr lang="ja-JP" altLang="en-US" b="0" dirty="0">
                <a:solidFill>
                  <a:schemeClr val="tx1"/>
                </a:solidFill>
              </a:rPr>
              <a:t>ビジネス・マネージャー</a:t>
            </a:r>
            <a:r>
              <a:rPr lang="ja-JP" altLang="en-US" b="0" dirty="0" smtClean="0">
                <a:solidFill>
                  <a:schemeClr val="tx1"/>
                </a:solidFill>
              </a:rPr>
              <a:t>が読めるため、</a:t>
            </a:r>
            <a:endParaRPr lang="en-US" altLang="ja-JP" b="0" dirty="0" smtClean="0">
              <a:solidFill>
                <a:schemeClr val="tx1"/>
              </a:solidFill>
            </a:endParaRPr>
          </a:p>
          <a:p>
            <a:pPr marL="365125" algn="l"/>
            <a:r>
              <a:rPr lang="ja-JP" altLang="en-US" b="0" dirty="0" smtClean="0">
                <a:solidFill>
                  <a:srgbClr val="000000"/>
                </a:solidFill>
              </a:rPr>
              <a:t>テスト</a:t>
            </a:r>
            <a:r>
              <a:rPr lang="ja-JP" altLang="en-US" b="0" dirty="0">
                <a:solidFill>
                  <a:srgbClr val="000000"/>
                </a:solidFill>
              </a:rPr>
              <a:t>の妥当性を判断</a:t>
            </a:r>
            <a:r>
              <a:rPr lang="ja-JP" altLang="en-US" b="0" dirty="0" smtClean="0">
                <a:solidFill>
                  <a:srgbClr val="000000"/>
                </a:solidFill>
              </a:rPr>
              <a:t>で</a:t>
            </a:r>
            <a:r>
              <a:rPr lang="ja-JP" altLang="en-US" b="0" dirty="0" smtClean="0">
                <a:solidFill>
                  <a:schemeClr val="tx1"/>
                </a:solidFill>
              </a:rPr>
              <a:t>きます。</a:t>
            </a:r>
            <a:endParaRPr lang="en-US" altLang="ja-JP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テストケースのイメージ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5510836" y="620688"/>
            <a:ext cx="2880000" cy="864096"/>
          </a:xfrm>
          <a:prstGeom prst="wedgeRectCallout">
            <a:avLst>
              <a:gd name="adj1" fmla="val -66852"/>
              <a:gd name="adj2" fmla="val 6383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ja-JP" altLang="en-US" dirty="0" smtClean="0"/>
              <a:t>テストケースの名称です</a:t>
            </a:r>
            <a:endParaRPr kumimoji="1" lang="ja-JP" altLang="en-US" dirty="0"/>
          </a:p>
        </p:txBody>
      </p:sp>
      <p:sp>
        <p:nvSpPr>
          <p:cNvPr id="8" name="四角形吹き出し 7"/>
          <p:cNvSpPr/>
          <p:nvPr/>
        </p:nvSpPr>
        <p:spPr>
          <a:xfrm>
            <a:off x="5508104" y="1772816"/>
            <a:ext cx="2880000" cy="864096"/>
          </a:xfrm>
          <a:prstGeom prst="wedgeRectCallout">
            <a:avLst>
              <a:gd name="adj1" fmla="val -102984"/>
              <a:gd name="adj2" fmla="val 26425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ja-JP" altLang="en-US" dirty="0" smtClean="0"/>
              <a:t>このレベルの記述で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自動実行できます</a:t>
            </a:r>
            <a:endParaRPr kumimoji="1" lang="ja-JP" altLang="en-US" dirty="0"/>
          </a:p>
        </p:txBody>
      </p:sp>
      <p:sp>
        <p:nvSpPr>
          <p:cNvPr id="9" name="四角形吹き出し 8"/>
          <p:cNvSpPr/>
          <p:nvPr/>
        </p:nvSpPr>
        <p:spPr>
          <a:xfrm>
            <a:off x="3203848" y="4221088"/>
            <a:ext cx="2880000" cy="1152128"/>
          </a:xfrm>
          <a:prstGeom prst="wedgeRectCallout">
            <a:avLst>
              <a:gd name="adj1" fmla="val -76677"/>
              <a:gd name="adj2" fmla="val -2408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ja-JP" altLang="en-US" dirty="0" smtClean="0"/>
              <a:t>読みやすさを考慮した</a:t>
            </a:r>
            <a:endParaRPr lang="en-US" altLang="ja-JP" dirty="0" smtClean="0"/>
          </a:p>
          <a:p>
            <a:r>
              <a:rPr lang="ja-JP" altLang="en-US" dirty="0" smtClean="0"/>
              <a:t>記述が</a:t>
            </a:r>
            <a:r>
              <a:rPr kumimoji="1" lang="ja-JP" altLang="en-US" dirty="0" smtClean="0"/>
              <a:t>できます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7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1192412"/>
            <a:ext cx="8784976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1) 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画面遷移やユースケースレベルのテストを、</a:t>
            </a:r>
            <a:endParaRPr lang="en-US" altLang="ja-JP" b="0" dirty="0" smtClean="0">
              <a:solidFill>
                <a:srgbClr val="000000"/>
              </a:solidFill>
              <a:latin typeface="+mn-ea"/>
            </a:endParaRPr>
          </a:p>
          <a:p>
            <a:pPr indent="355600" algn="l"/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繰り返し実行しやすくなった。</a:t>
            </a:r>
            <a:endParaRPr lang="en-US" altLang="ja-JP" b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044" y="299703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2) </a:t>
            </a:r>
            <a:r>
              <a:rPr lang="ja-JP" altLang="en-US" b="0" dirty="0" smtClean="0">
                <a:solidFill>
                  <a:schemeClr val="tx1"/>
                </a:solidFill>
              </a:rPr>
              <a:t>コミュニケーションツールとして有用。</a:t>
            </a:r>
            <a:endParaRPr lang="ja-JP" altLang="ja-JP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179512" y="443727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3) 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S</a:t>
            </a:r>
            <a:r>
              <a:rPr lang="en-US" altLang="ja-JP" b="0" dirty="0" smtClean="0">
                <a:solidFill>
                  <a:srgbClr val="000000"/>
                </a:solidFill>
                <a:latin typeface="+mn-ea"/>
              </a:rPr>
              <a:t>ilver </a:t>
            </a:r>
            <a:r>
              <a:rPr lang="en-US" altLang="ja-JP" b="0" dirty="0">
                <a:solidFill>
                  <a:srgbClr val="000000"/>
                </a:solidFill>
                <a:latin typeface="+mn-ea"/>
              </a:rPr>
              <a:t>bullet</a:t>
            </a:r>
            <a:r>
              <a:rPr lang="ja-JP" altLang="ja-JP" b="0" dirty="0">
                <a:solidFill>
                  <a:srgbClr val="000000"/>
                </a:solidFill>
                <a:latin typeface="+mn-ea"/>
              </a:rPr>
              <a:t>では</a:t>
            </a:r>
            <a:r>
              <a:rPr lang="ja-JP" altLang="ja-JP" b="0" dirty="0" smtClean="0">
                <a:solidFill>
                  <a:srgbClr val="000000"/>
                </a:solidFill>
                <a:latin typeface="+mn-ea"/>
              </a:rPr>
              <a:t>ない</a:t>
            </a:r>
            <a:r>
              <a:rPr lang="ja-JP" altLang="en-US" b="0" dirty="0" smtClean="0">
                <a:solidFill>
                  <a:srgbClr val="000000"/>
                </a:solidFill>
                <a:latin typeface="+mn-ea"/>
              </a:rPr>
              <a:t>。</a:t>
            </a:r>
            <a:endParaRPr lang="en-US" altLang="ja-JP" b="0" dirty="0">
              <a:solidFill>
                <a:schemeClr val="tx1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683568" y="5013176"/>
            <a:ext cx="828092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環境構築が意外と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</a:rPr>
              <a:t>難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しい。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>
                <a:solidFill>
                  <a:srgbClr val="000000"/>
                </a:solidFill>
                <a:latin typeface="+mn-ea"/>
              </a:rPr>
              <a:t>ライブラリが成熟していないため、そもそも自動化できない操作も多い。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000" dirty="0" smtClean="0">
                <a:solidFill>
                  <a:srgbClr val="000090"/>
                </a:solidFill>
                <a:latin typeface="+mn-ea"/>
              </a:rPr>
              <a:t>Excel </a:t>
            </a:r>
            <a:r>
              <a:rPr lang="ja-JP" altLang="en-US" sz="2000" dirty="0" smtClean="0">
                <a:solidFill>
                  <a:srgbClr val="000090"/>
                </a:solidFill>
                <a:latin typeface="+mn-ea"/>
              </a:rPr>
              <a:t>のテスト仕様書の方が読んでくれる人が多い。</a:t>
            </a:r>
            <a:endParaRPr lang="en-US" altLang="ja-JP" sz="2000" dirty="0" smtClean="0">
              <a:solidFill>
                <a:srgbClr val="000090"/>
              </a:solidFill>
              <a:latin typeface="+mn-ea"/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試してみて分かったこと</a:t>
            </a:r>
            <a:endParaRPr kumimoji="1" lang="ja-JP" altLang="en-US" dirty="0"/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683568" y="2132856"/>
            <a:ext cx="8280920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SmartPhone 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の場合、画面遷移・操作が複雑かつ複数のインタラクションを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含むことが多いため、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UT 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よりは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 ATDD 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の方が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ja-JP" sz="2000" b="0" dirty="0" smtClean="0">
                <a:solidFill>
                  <a:srgbClr val="BF0000"/>
                </a:solidFill>
                <a:latin typeface="+mn-ea"/>
              </a:rPr>
              <a:t>ROI 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</a:rPr>
              <a:t>が高い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と思います。</a:t>
            </a:r>
            <a:endParaRPr lang="ja-JP" altLang="ja-JP" sz="2000" b="0" dirty="0">
              <a:solidFill>
                <a:srgbClr val="008000"/>
              </a:solidFill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683568" y="3573096"/>
            <a:ext cx="8280920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BF0000"/>
                </a:solidFill>
                <a:latin typeface="+mn-ea"/>
              </a:rPr>
              <a:t>外国人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の開発メンバーに仕様を伝えるのが便利。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ビジネスやデザイナーとの会話を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</a:rPr>
              <a:t>整理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することに使うこともある。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918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8" grpId="0"/>
      <p:bldP spid="11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1192412"/>
            <a:ext cx="8784976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1) </a:t>
            </a:r>
            <a:r>
              <a:rPr lang="ja-JP" altLang="en-US" b="0" dirty="0" smtClean="0">
                <a:solidFill>
                  <a:schemeClr val="tx1"/>
                </a:solidFill>
              </a:rPr>
              <a:t>メンバー</a:t>
            </a:r>
            <a:r>
              <a:rPr lang="ja-JP" altLang="en-US" b="0" dirty="0">
                <a:solidFill>
                  <a:schemeClr val="tx1"/>
                </a:solidFill>
              </a:rPr>
              <a:t>がやってくれたバグ対応は</a:t>
            </a:r>
            <a:r>
              <a:rPr lang="ja-JP" altLang="en-US" b="0" dirty="0" smtClean="0">
                <a:solidFill>
                  <a:schemeClr val="tx1"/>
                </a:solidFill>
              </a:rPr>
              <a:t>、</a:t>
            </a:r>
            <a:endParaRPr lang="en-US" altLang="ja-JP" b="0" dirty="0" smtClean="0">
              <a:solidFill>
                <a:schemeClr val="tx1"/>
              </a:solidFill>
            </a:endParaRPr>
          </a:p>
          <a:p>
            <a:pPr indent="444500" algn="l"/>
            <a:r>
              <a:rPr lang="ja-JP" altLang="en-US" b="0" dirty="0" smtClean="0">
                <a:solidFill>
                  <a:schemeClr val="accent1"/>
                </a:solidFill>
              </a:rPr>
              <a:t>基本</a:t>
            </a:r>
            <a:r>
              <a:rPr lang="ja-JP" altLang="en-US" b="0" dirty="0">
                <a:solidFill>
                  <a:schemeClr val="accent1"/>
                </a:solidFill>
              </a:rPr>
              <a:t>全て</a:t>
            </a:r>
            <a:r>
              <a:rPr lang="ja-JP" altLang="en-US" b="0" dirty="0">
                <a:solidFill>
                  <a:schemeClr val="tx1"/>
                </a:solidFill>
              </a:rPr>
              <a:t> </a:t>
            </a:r>
            <a:r>
              <a:rPr lang="en-US" altLang="ja-JP" b="0" dirty="0">
                <a:solidFill>
                  <a:schemeClr val="tx1"/>
                </a:solidFill>
              </a:rPr>
              <a:t>ATDD </a:t>
            </a:r>
            <a:r>
              <a:rPr lang="ja-JP" altLang="en-US" b="0" dirty="0">
                <a:solidFill>
                  <a:schemeClr val="tx1"/>
                </a:solidFill>
              </a:rPr>
              <a:t>化する</a:t>
            </a:r>
            <a:r>
              <a:rPr lang="ja-JP" altLang="en-US" b="0" dirty="0" smtClean="0">
                <a:solidFill>
                  <a:schemeClr val="tx1"/>
                </a:solidFill>
              </a:rPr>
              <a:t>。</a:t>
            </a:r>
            <a:endParaRPr lang="ja-JP" altLang="en-US" b="0" dirty="0">
              <a:solidFill>
                <a:schemeClr val="tx1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kern="0" dirty="0" smtClean="0">
                <a:solidFill>
                  <a:schemeClr val="accent1"/>
                </a:solidFill>
                <a:latin typeface="+mj-ea"/>
                <a:ea typeface="+mj-ea"/>
              </a:rPr>
              <a:t>現在取り組んでいること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044" y="3212976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2) </a:t>
            </a:r>
            <a:r>
              <a:rPr lang="ja-JP" altLang="en-US" b="0" dirty="0" smtClean="0">
                <a:solidFill>
                  <a:schemeClr val="tx1"/>
                </a:solidFill>
              </a:rPr>
              <a:t>テスト仕様書はキチンと作る。</a:t>
            </a:r>
            <a:endParaRPr lang="en-US" altLang="ja-JP" b="0" dirty="0">
              <a:solidFill>
                <a:schemeClr val="tx1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179512" y="4869160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3)</a:t>
            </a:r>
            <a:r>
              <a:rPr lang="en-US" altLang="ja-JP" b="0" dirty="0">
                <a:solidFill>
                  <a:schemeClr val="tx1"/>
                </a:solidFill>
              </a:rPr>
              <a:t> </a:t>
            </a:r>
            <a:r>
              <a:rPr lang="ja-JP" altLang="en-US" b="0" dirty="0" smtClean="0">
                <a:solidFill>
                  <a:schemeClr val="tx1"/>
                </a:solidFill>
              </a:rPr>
              <a:t>テスト</a:t>
            </a:r>
            <a:r>
              <a:rPr lang="ja-JP" altLang="en-US" b="0" dirty="0">
                <a:solidFill>
                  <a:schemeClr val="tx1"/>
                </a:solidFill>
              </a:rPr>
              <a:t>仕様書はキチンと</a:t>
            </a:r>
            <a:r>
              <a:rPr lang="ja-JP" altLang="en-US" b="0" dirty="0" smtClean="0">
                <a:solidFill>
                  <a:schemeClr val="tx1"/>
                </a:solidFill>
              </a:rPr>
              <a:t>作る。</a:t>
            </a:r>
            <a:endParaRPr lang="en-US" altLang="ja-JP" b="0" dirty="0">
              <a:solidFill>
                <a:schemeClr val="tx1"/>
              </a:solidFill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3568" y="3789040"/>
            <a:ext cx="828092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対象読者数を考えると、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Excel 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の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テスト仕様書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は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やはり必要。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読んでもらうにはテスト仕様書、実行はなるべく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 ATDD 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のように、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indent="355600" algn="l"/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状況に応じて使い分けた方が良い。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683568" y="5445224"/>
            <a:ext cx="8280920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rgbClr val="008000"/>
                </a:solidFill>
              </a:rPr>
              <a:t>大事なことなので２回言いました。</a:t>
            </a:r>
            <a:endParaRPr lang="ja-JP" altLang="ja-JP" sz="1800" b="0" dirty="0">
              <a:solidFill>
                <a:srgbClr val="008000"/>
              </a:solidFill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83568" y="2132856"/>
            <a:ext cx="828092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</a:rPr>
              <a:t>回帰</a:t>
            </a:r>
            <a:r>
              <a:rPr lang="ja-JP" altLang="en-US" sz="2000" b="0" dirty="0">
                <a:solidFill>
                  <a:schemeClr val="tx1"/>
                </a:solidFill>
              </a:rPr>
              <a:t>テスト対策に加え、どういう仕様であるのかを動作＆ロジック</a:t>
            </a:r>
            <a:r>
              <a:rPr lang="ja-JP" altLang="en-US" sz="2000" b="0" dirty="0" smtClean="0">
                <a:solidFill>
                  <a:schemeClr val="tx1"/>
                </a:solidFill>
              </a:rPr>
              <a:t>で</a:t>
            </a:r>
            <a:endParaRPr lang="en-US" altLang="ja-JP" sz="2000" b="0" dirty="0" smtClean="0">
              <a:solidFill>
                <a:schemeClr val="tx1"/>
              </a:solidFill>
            </a:endParaRPr>
          </a:p>
          <a:p>
            <a:pPr indent="355600" algn="l"/>
            <a:r>
              <a:rPr lang="ja-JP" altLang="en-US" sz="2000" b="0" dirty="0" smtClean="0">
                <a:solidFill>
                  <a:schemeClr val="tx1"/>
                </a:solidFill>
              </a:rPr>
              <a:t>後々</a:t>
            </a:r>
            <a:r>
              <a:rPr lang="ja-JP" altLang="en-US" sz="2000" b="0" dirty="0" smtClean="0">
                <a:solidFill>
                  <a:srgbClr val="BF0000"/>
                </a:solidFill>
              </a:rPr>
              <a:t>説明</a:t>
            </a:r>
            <a:r>
              <a:rPr lang="ja-JP" altLang="en-US" sz="2000" b="0" dirty="0">
                <a:solidFill>
                  <a:schemeClr val="tx1"/>
                </a:solidFill>
              </a:rPr>
              <a:t>しやすいため。</a:t>
            </a:r>
          </a:p>
          <a:p>
            <a:pPr marL="34290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chemeClr val="tx1"/>
                </a:solidFill>
              </a:rPr>
              <a:t>メンバー</a:t>
            </a:r>
            <a:r>
              <a:rPr lang="ja-JP" altLang="en-US" sz="2000" b="0" dirty="0">
                <a:solidFill>
                  <a:schemeClr val="tx1"/>
                </a:solidFill>
              </a:rPr>
              <a:t>の努力を</a:t>
            </a:r>
            <a:r>
              <a:rPr lang="ja-JP" altLang="en-US" sz="2000" b="0" dirty="0" smtClean="0">
                <a:solidFill>
                  <a:srgbClr val="BF0000"/>
                </a:solidFill>
              </a:rPr>
              <a:t>形</a:t>
            </a:r>
            <a:r>
              <a:rPr lang="ja-JP" altLang="en-US" sz="2000" b="0" dirty="0" smtClean="0">
                <a:solidFill>
                  <a:schemeClr val="tx1"/>
                </a:solidFill>
              </a:rPr>
              <a:t>として残す、チームビルディング</a:t>
            </a:r>
            <a:r>
              <a:rPr lang="ja-JP" altLang="en-US" sz="2000" b="0" dirty="0">
                <a:solidFill>
                  <a:schemeClr val="tx1"/>
                </a:solidFill>
              </a:rPr>
              <a:t>の一環でも</a:t>
            </a:r>
            <a:r>
              <a:rPr lang="ja-JP" altLang="en-US" sz="2000" b="0" dirty="0" smtClean="0">
                <a:solidFill>
                  <a:schemeClr val="tx1"/>
                </a:solidFill>
              </a:rPr>
              <a:t>ある。</a:t>
            </a:r>
            <a:endParaRPr lang="ja-JP" altLang="ja-JP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8" grpId="0"/>
      <p:bldP spid="10" grpId="0"/>
      <p:bldP spid="11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ea typeface="+mj-ea"/>
                <a:cs typeface="ＭＳ 明朝"/>
              </a:rPr>
              <a:t>（１）　技術導入自体ではなく、その成果を目的としよう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25" name="タイトル 2"/>
          <p:cNvSpPr txBox="1">
            <a:spLocks/>
          </p:cNvSpPr>
          <p:nvPr/>
        </p:nvSpPr>
        <p:spPr>
          <a:xfrm>
            <a:off x="179512" y="1052736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技術導入の目的ってなんだろう？</a:t>
            </a:r>
            <a:endParaRPr lang="en-US" altLang="ja-JP" b="0" dirty="0" smtClean="0">
              <a:solidFill>
                <a:schemeClr val="tx1"/>
              </a:solidFill>
              <a:latin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テクニカルハラスメントのため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ではない</a:t>
            </a:r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。</a:t>
            </a:r>
            <a:endParaRPr lang="en-US" altLang="ja-JP" b="0" dirty="0" smtClean="0">
              <a:solidFill>
                <a:schemeClr val="tx1"/>
              </a:solidFill>
              <a:latin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面白いことは重要だけれども、本質</a:t>
            </a:r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ではない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。</a:t>
            </a:r>
            <a:endParaRPr lang="en-US" altLang="ja-JP" b="0" dirty="0">
              <a:solidFill>
                <a:schemeClr val="tx1"/>
              </a:solidFill>
              <a:latin typeface="+mn-ea"/>
              <a:cs typeface="ＭＳ 明朝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512" y="3573016"/>
            <a:ext cx="8784976" cy="21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技術自体を是とするのではなく、</a:t>
            </a:r>
            <a:endParaRPr lang="en-US" altLang="ja-JP" b="0" dirty="0">
              <a:solidFill>
                <a:schemeClr val="tx1"/>
              </a:solidFill>
              <a:latin typeface="+mn-ea"/>
              <a:cs typeface="ＭＳ 明朝"/>
            </a:endParaRPr>
          </a:p>
          <a:p>
            <a:pPr algn="l"/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その技術によって作業を効率化し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、</a:t>
            </a:r>
            <a:endParaRPr lang="en-US" altLang="ja-JP" b="0" dirty="0" smtClean="0">
              <a:solidFill>
                <a:schemeClr val="tx1"/>
              </a:solidFill>
              <a:latin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メンバー</a:t>
            </a:r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の負荷を減らすことを是としよう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cs typeface="ＭＳ 明朝"/>
              </a:rPr>
              <a:t>。</a:t>
            </a:r>
            <a:endParaRPr lang="en-US" altLang="ja-JP" b="0" dirty="0" smtClean="0">
              <a:solidFill>
                <a:schemeClr val="tx1"/>
              </a:solidFill>
              <a:latin typeface="+mn-ea"/>
              <a:cs typeface="ＭＳ 明朝"/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ja-JP" dirty="0" smtClean="0">
                <a:solidFill>
                  <a:srgbClr val="008000"/>
                </a:solidFill>
              </a:rPr>
              <a:t>繰り返し</a:t>
            </a:r>
            <a:r>
              <a:rPr lang="ja-JP" altLang="ja-JP" dirty="0">
                <a:solidFill>
                  <a:srgbClr val="008000"/>
                </a:solidFill>
              </a:rPr>
              <a:t>部分を自動化して作業時間を減らす</a:t>
            </a:r>
            <a:r>
              <a:rPr lang="ja-JP" altLang="ja-JP" dirty="0" smtClean="0">
                <a:solidFill>
                  <a:srgbClr val="008000"/>
                </a:solidFill>
              </a:rPr>
              <a:t>こと</a:t>
            </a:r>
            <a:endParaRPr lang="en-US" altLang="ja-JP" dirty="0" smtClean="0">
              <a:solidFill>
                <a:srgbClr val="008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ja-JP" altLang="ja-JP" dirty="0" smtClean="0">
                <a:solidFill>
                  <a:srgbClr val="008000"/>
                </a:solidFill>
              </a:rPr>
              <a:t>それ</a:t>
            </a:r>
            <a:r>
              <a:rPr lang="ja-JP" altLang="ja-JP" dirty="0">
                <a:solidFill>
                  <a:srgbClr val="008000"/>
                </a:solidFill>
              </a:rPr>
              <a:t>によりクリエイティブな作業比率を高める</a:t>
            </a:r>
            <a:r>
              <a:rPr lang="ja-JP" altLang="ja-JP" dirty="0" smtClean="0">
                <a:solidFill>
                  <a:srgbClr val="008000"/>
                </a:solidFill>
              </a:rPr>
              <a:t>こと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3797914" y="2780928"/>
            <a:ext cx="1548172" cy="496402"/>
          </a:xfrm>
          <a:prstGeom prst="downArrow">
            <a:avLst/>
          </a:prstGeom>
          <a:solidFill>
            <a:srgbClr val="C00000"/>
          </a:solidFill>
          <a:ln w="3810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9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46_JamesGrenning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698400"/>
            <a:ext cx="6732240" cy="5049180"/>
          </a:xfrm>
          <a:prstGeom prst="rect">
            <a:avLst/>
          </a:prstGeom>
        </p:spPr>
      </p:pic>
      <p:sp>
        <p:nvSpPr>
          <p:cNvPr id="10" name="四角形吹き出し 9"/>
          <p:cNvSpPr/>
          <p:nvPr/>
        </p:nvSpPr>
        <p:spPr>
          <a:xfrm>
            <a:off x="4572000" y="4797152"/>
            <a:ext cx="4176464" cy="1440160"/>
          </a:xfrm>
          <a:prstGeom prst="wedgeRectCallout">
            <a:avLst>
              <a:gd name="adj1" fmla="val -43762"/>
              <a:gd name="adj2" fmla="val -186418"/>
            </a:avLst>
          </a:prstGeom>
          <a:solidFill>
            <a:srgbClr val="FFFF00"/>
          </a:solidFill>
          <a:ln w="38100">
            <a:solidFill>
              <a:srgbClr val="0000FF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latin typeface="+mn-ea"/>
                <a:cs typeface="ＭＳ 明朝"/>
              </a:rPr>
              <a:t>TDD </a:t>
            </a:r>
            <a:r>
              <a:rPr kumimoji="1" lang="ja-JP" altLang="en-US" sz="2400" dirty="0" smtClean="0">
                <a:latin typeface="+mn-ea"/>
                <a:cs typeface="ＭＳ 明朝"/>
              </a:rPr>
              <a:t>の本質は、</a:t>
            </a:r>
            <a:endParaRPr kumimoji="1" lang="en-US" altLang="ja-JP" sz="2400" dirty="0" smtClean="0">
              <a:latin typeface="+mn-ea"/>
              <a:cs typeface="ＭＳ 明朝"/>
            </a:endParaRPr>
          </a:p>
          <a:p>
            <a:pPr algn="ctr"/>
            <a:r>
              <a:rPr lang="ja-JP" altLang="en-US" sz="2400" dirty="0" smtClean="0">
                <a:latin typeface="+mn-ea"/>
                <a:cs typeface="ＭＳ 明朝"/>
              </a:rPr>
              <a:t>手作業を自動化するなどして、</a:t>
            </a:r>
            <a:endParaRPr lang="en-US" altLang="ja-JP" sz="2400" dirty="0">
              <a:latin typeface="+mn-ea"/>
              <a:cs typeface="ＭＳ 明朝"/>
            </a:endParaRPr>
          </a:p>
          <a:p>
            <a:pPr algn="ctr"/>
            <a:r>
              <a:rPr kumimoji="1" lang="ja-JP" altLang="en-US" sz="2400" dirty="0" smtClean="0">
                <a:latin typeface="+mn-ea"/>
                <a:cs typeface="ＭＳ 明朝"/>
              </a:rPr>
              <a:t>仕事を効率化することにある！</a:t>
            </a:r>
            <a:endParaRPr kumimoji="1" lang="en-US" altLang="ja-JP" sz="2400" dirty="0" smtClean="0">
              <a:latin typeface="+mn-ea"/>
              <a:cs typeface="ＭＳ 明朝"/>
            </a:endParaRP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j-ea"/>
                <a:ea typeface="+mj-ea"/>
                <a:cs typeface="ＭＳ 明朝"/>
              </a:rPr>
              <a:t>James Grenning </a:t>
            </a:r>
            <a:r>
              <a:rPr lang="ja-JP" altLang="en-US" dirty="0" smtClean="0">
                <a:latin typeface="+mj-ea"/>
                <a:ea typeface="+mj-ea"/>
                <a:cs typeface="ＭＳ 明朝"/>
              </a:rPr>
              <a:t>さんからいただいたアドバイス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6384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図形グループ 18"/>
          <p:cNvGrpSpPr/>
          <p:nvPr/>
        </p:nvGrpSpPr>
        <p:grpSpPr>
          <a:xfrm>
            <a:off x="755576" y="1761825"/>
            <a:ext cx="1739668" cy="1750174"/>
            <a:chOff x="755576" y="1484784"/>
            <a:chExt cx="1739668" cy="1750174"/>
          </a:xfrm>
        </p:grpSpPr>
        <p:sp>
          <p:nvSpPr>
            <p:cNvPr id="3" name="タイトル 2"/>
            <p:cNvSpPr txBox="1">
              <a:spLocks/>
            </p:cNvSpPr>
            <p:nvPr/>
          </p:nvSpPr>
          <p:spPr>
            <a:xfrm>
              <a:off x="755576" y="1484784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CI/CD</a:t>
              </a:r>
            </a:p>
          </p:txBody>
        </p:sp>
        <p:pic>
          <p:nvPicPr>
            <p:cNvPr id="2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1945825"/>
              <a:ext cx="1289133" cy="1289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図形グループ 17"/>
          <p:cNvGrpSpPr/>
          <p:nvPr/>
        </p:nvGrpSpPr>
        <p:grpSpPr>
          <a:xfrm>
            <a:off x="3691326" y="1772816"/>
            <a:ext cx="1739668" cy="1566394"/>
            <a:chOff x="3691326" y="1460837"/>
            <a:chExt cx="1739668" cy="1566394"/>
          </a:xfrm>
        </p:grpSpPr>
        <p:sp>
          <p:nvSpPr>
            <p:cNvPr id="5" name="タイトル 2"/>
            <p:cNvSpPr txBox="1">
              <a:spLocks/>
            </p:cNvSpPr>
            <p:nvPr/>
          </p:nvSpPr>
          <p:spPr>
            <a:xfrm>
              <a:off x="3691326" y="1460837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TDD</a:t>
              </a:r>
            </a:p>
          </p:txBody>
        </p:sp>
        <p:pic>
          <p:nvPicPr>
            <p:cNvPr id="8" name="Picture 2" descr="C:\Users\hiroyuki.a.ito\Pictures\TDD\doroid_head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204864"/>
              <a:ext cx="1562497" cy="822367"/>
            </a:xfrm>
            <a:prstGeom prst="rect">
              <a:avLst/>
            </a:prstGeom>
            <a:noFill/>
            <a:extLst/>
          </p:spPr>
        </p:pic>
      </p:grpSp>
      <p:grpSp>
        <p:nvGrpSpPr>
          <p:cNvPr id="13" name="図形グループ 12"/>
          <p:cNvGrpSpPr/>
          <p:nvPr/>
        </p:nvGrpSpPr>
        <p:grpSpPr>
          <a:xfrm>
            <a:off x="6804248" y="1772816"/>
            <a:ext cx="1852527" cy="1283892"/>
            <a:chOff x="6804248" y="1484784"/>
            <a:chExt cx="1852527" cy="1283892"/>
          </a:xfrm>
        </p:grpSpPr>
        <p:sp>
          <p:nvSpPr>
            <p:cNvPr id="6" name="タイトル 2"/>
            <p:cNvSpPr txBox="1">
              <a:spLocks/>
            </p:cNvSpPr>
            <p:nvPr/>
          </p:nvSpPr>
          <p:spPr>
            <a:xfrm>
              <a:off x="6828511" y="1484784"/>
              <a:ext cx="173966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2800" b="1" kern="1200" baseline="0">
                  <a:solidFill>
                    <a:srgbClr val="C00000"/>
                  </a:solidFill>
                  <a:latin typeface="Arial" pitchFamily="34" charset="0"/>
                  <a:ea typeface="ＭＳ Ｐゴシック" pitchFamily="50" charset="-128"/>
                  <a:cs typeface="+mj-cs"/>
                </a:defRPr>
              </a:lvl1pPr>
            </a:lstStyle>
            <a:p>
              <a:r>
                <a:rPr lang="en-US" altLang="ja-JP" sz="2000" dirty="0" smtClean="0">
                  <a:solidFill>
                    <a:schemeClr val="tx1"/>
                  </a:solidFill>
                  <a:latin typeface="SimHei" pitchFamily="49" charset="-122"/>
                  <a:ea typeface="SimHei" pitchFamily="49" charset="-122"/>
                </a:rPr>
                <a:t>ATDD</a:t>
              </a:r>
            </a:p>
          </p:txBody>
        </p:sp>
        <p:pic>
          <p:nvPicPr>
            <p:cNvPr id="9" name="Picture 4" descr="C:\Users\hiroyuki.a.ito\Pictures\TDD\cucumber_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204864"/>
              <a:ext cx="1852527" cy="563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</p:pic>
      </p:grpSp>
      <p:sp>
        <p:nvSpPr>
          <p:cNvPr id="20" name="タイトル 2"/>
          <p:cNvSpPr txBox="1">
            <a:spLocks/>
          </p:cNvSpPr>
          <p:nvPr/>
        </p:nvSpPr>
        <p:spPr>
          <a:xfrm>
            <a:off x="233752" y="3645024"/>
            <a:ext cx="8676496" cy="22344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48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この３つを軸にした</a:t>
            </a:r>
            <a:endParaRPr lang="en-US" altLang="ja-JP" sz="48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48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チーム</a:t>
            </a:r>
            <a:r>
              <a:rPr lang="ja-JP" altLang="en-US" sz="48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造</a:t>
            </a:r>
            <a:r>
              <a:rPr lang="ja-JP" altLang="en-US" sz="48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りについてお話します。</a:t>
            </a:r>
            <a:endParaRPr lang="en-US" altLang="ja-JP" sz="48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463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ea typeface="+mj-ea"/>
                <a:cs typeface="ＭＳ 明朝"/>
              </a:rPr>
              <a:t>（２）　チームの学習を促進するものにしよう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25" name="タイトル 2"/>
          <p:cNvSpPr txBox="1">
            <a:spLocks/>
          </p:cNvSpPr>
          <p:nvPr/>
        </p:nvSpPr>
        <p:spPr>
          <a:xfrm>
            <a:off x="179512" y="1052736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</a:rPr>
              <a:t>業務を効率化させると同時に、</a:t>
            </a:r>
            <a:endParaRPr lang="en-US" altLang="ja-JP" b="0" dirty="0" smtClean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ja-JP" altLang="ja-JP" b="0" dirty="0" smtClean="0">
                <a:solidFill>
                  <a:schemeClr val="tx1"/>
                </a:solidFill>
                <a:latin typeface="+mn-ea"/>
              </a:rPr>
              <a:t>メンバー</a:t>
            </a:r>
            <a:r>
              <a:rPr lang="ja-JP" altLang="ja-JP" b="0" dirty="0">
                <a:solidFill>
                  <a:schemeClr val="tx1"/>
                </a:solidFill>
                <a:latin typeface="+mn-ea"/>
              </a:rPr>
              <a:t>が</a:t>
            </a:r>
            <a:r>
              <a:rPr lang="ja-JP" altLang="ja-JP" b="0" dirty="0">
                <a:solidFill>
                  <a:schemeClr val="accent1"/>
                </a:solidFill>
                <a:latin typeface="+mn-ea"/>
              </a:rPr>
              <a:t>自発的</a:t>
            </a:r>
            <a:r>
              <a:rPr lang="ja-JP" altLang="ja-JP" b="0" dirty="0">
                <a:solidFill>
                  <a:schemeClr val="tx1"/>
                </a:solidFill>
                <a:latin typeface="+mn-ea"/>
              </a:rPr>
              <a:t>に考え行動する</a:t>
            </a:r>
            <a:r>
              <a:rPr lang="ja-JP" altLang="ja-JP" b="0" dirty="0" smtClean="0">
                <a:solidFill>
                  <a:schemeClr val="tx1"/>
                </a:solidFill>
                <a:latin typeface="+mn-ea"/>
              </a:rPr>
              <a:t>仕組み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</a:rPr>
              <a:t>、</a:t>
            </a:r>
            <a:endParaRPr lang="en-US" altLang="ja-JP" b="0" dirty="0" smtClean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</a:rPr>
              <a:t>学習を促進する仕組みとして、技術基盤を使おう。</a:t>
            </a:r>
            <a:endParaRPr lang="en-US" altLang="ja-JP" b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79512" y="2492896"/>
            <a:ext cx="8784976" cy="32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（例）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テストが失敗するコードをメンバーがコミットしたら、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ビルドを</a:t>
            </a:r>
            <a:r>
              <a:rPr lang="ja-JP" altLang="en-US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止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めるようにする。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ja-JP" b="0" dirty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　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　　　　</a:t>
            </a:r>
            <a:r>
              <a:rPr lang="en-US" altLang="ja-JP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↓</a:t>
            </a:r>
          </a:p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チームメンバー全員に</a:t>
            </a:r>
            <a:r>
              <a:rPr lang="ja-JP" altLang="en-US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迷惑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がかかるようにする。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algn="l"/>
            <a:r>
              <a:rPr lang="ja-JP" altLang="ja-JP" b="0" dirty="0">
                <a:solidFill>
                  <a:schemeClr val="tx1"/>
                </a:solidFill>
                <a:latin typeface="+mn-ea"/>
                <a:cs typeface="ＭＳ 明朝"/>
              </a:rPr>
              <a:t>　</a:t>
            </a:r>
            <a:r>
              <a:rPr lang="ja-JP" altLang="en-US" b="0" dirty="0">
                <a:solidFill>
                  <a:schemeClr val="tx1"/>
                </a:solidFill>
                <a:latin typeface="+mn-ea"/>
                <a:cs typeface="ＭＳ 明朝"/>
              </a:rPr>
              <a:t>　　　　</a:t>
            </a:r>
            <a:r>
              <a:rPr lang="en-US" altLang="ja-JP" b="0" dirty="0">
                <a:solidFill>
                  <a:schemeClr val="tx1"/>
                </a:solidFill>
                <a:latin typeface="+mn-ea"/>
                <a:cs typeface="ＭＳ 明朝"/>
              </a:rPr>
              <a:t>↓</a:t>
            </a:r>
          </a:p>
          <a:p>
            <a:pPr algn="l"/>
            <a:r>
              <a:rPr lang="ja-JP" altLang="en-US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全員で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すぐに解決しようと動けるようになる。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3803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ea typeface="+mj-ea"/>
                <a:cs typeface="ＭＳ 明朝"/>
              </a:rPr>
              <a:t>（３）　プロセスを飼いならせるものにしよう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79512" y="1052736"/>
            <a:ext cx="8784976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・もちろんプロセスは重要だが、</a:t>
            </a:r>
            <a:endParaRPr lang="en-US" altLang="ja-JP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indent="177800"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プロセスだけでは何の価値も提供することはできない。</a:t>
            </a:r>
            <a:endParaRPr lang="en-US" altLang="ja-JP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83568" y="1988840"/>
            <a:ext cx="828092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lvl="0" indent="-342900" algn="l">
              <a:buFont typeface="Arial"/>
              <a:buChar char="•"/>
            </a:pPr>
            <a:r>
              <a:rPr lang="ja-JP" altLang="en-US" sz="2000" b="0" dirty="0">
                <a:solidFill>
                  <a:srgbClr val="000000"/>
                </a:solidFill>
                <a:latin typeface="+mn-ea"/>
              </a:rPr>
              <a:t>プロセスさえ導入すれば、何となくうまく行くと</a:t>
            </a:r>
            <a:r>
              <a:rPr lang="ja-JP" altLang="en-US" sz="2000" b="0" dirty="0">
                <a:solidFill>
                  <a:schemeClr val="accent1"/>
                </a:solidFill>
                <a:latin typeface="+mn-ea"/>
              </a:rPr>
              <a:t>誤解</a:t>
            </a:r>
            <a:r>
              <a:rPr lang="ja-JP" altLang="en-US" sz="2000" b="0" dirty="0">
                <a:solidFill>
                  <a:srgbClr val="000000"/>
                </a:solidFill>
                <a:latin typeface="+mn-ea"/>
              </a:rPr>
              <a:t>している人が多すぎる。</a:t>
            </a:r>
            <a:endParaRPr lang="en-US" altLang="ja-JP" sz="2000" b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buFont typeface="Arial"/>
              <a:buChar char="•"/>
            </a:pP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「</a:t>
            </a:r>
            <a:r>
              <a:rPr lang="en-US" altLang="ja-JP" sz="2000" b="0" dirty="0" smtClean="0">
                <a:solidFill>
                  <a:srgbClr val="000000"/>
                </a:solidFill>
                <a:latin typeface="+mn-ea"/>
              </a:rPr>
              <a:t>JIRA 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を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使えば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」／「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かんばん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を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使えば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」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のように、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lvl="0" indent="355600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プロセスさ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え用意すれば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何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と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か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なる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と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いう勘違い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・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甘え・思考停止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は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lvl="0" indent="355600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全力で</a:t>
            </a:r>
            <a:r>
              <a:rPr lang="ja-JP" altLang="en-US" sz="2000" b="0" dirty="0" smtClean="0">
                <a:solidFill>
                  <a:srgbClr val="BF0000"/>
                </a:solidFill>
                <a:latin typeface="+mn-ea"/>
              </a:rPr>
              <a:t>断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ち切ってやりましょう。</a:t>
            </a:r>
            <a:endParaRPr lang="en-US" altLang="ja-JP" sz="2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3568" y="5013296"/>
            <a:ext cx="828092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/>
            <a:r>
              <a:rPr lang="en-US" altLang="ja-JP" sz="2000" b="0" dirty="0">
                <a:solidFill>
                  <a:srgbClr val="000000"/>
                </a:solidFill>
                <a:latin typeface="+mn-ea"/>
              </a:rPr>
              <a:t>CI/CD 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や</a:t>
            </a:r>
            <a:r>
              <a:rPr lang="en-US" altLang="ja-JP" sz="2000" b="0" dirty="0">
                <a:solidFill>
                  <a:srgbClr val="000000"/>
                </a:solidFill>
                <a:latin typeface="+mn-ea"/>
              </a:rPr>
              <a:t> TDD 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のような技術</a:t>
            </a:r>
            <a:r>
              <a:rPr lang="ja-JP" altLang="en-US" sz="2000" b="0" dirty="0">
                <a:solidFill>
                  <a:srgbClr val="000000"/>
                </a:solidFill>
                <a:latin typeface="+mn-ea"/>
              </a:rPr>
              <a:t>基盤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を用意し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lvl="0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迅速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にプロダクトを動かせる形で見せられるようにして初めて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、</a:t>
            </a:r>
            <a:endParaRPr lang="en-US" altLang="ja-JP" sz="2000" b="0" dirty="0" smtClean="0">
              <a:solidFill>
                <a:srgbClr val="000000"/>
              </a:solidFill>
              <a:latin typeface="+mn-ea"/>
            </a:endParaRPr>
          </a:p>
          <a:p>
            <a:pPr lvl="0" algn="l"/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プロセス</a:t>
            </a:r>
            <a:r>
              <a:rPr lang="ja-JP" altLang="ja-JP" sz="2000" b="0" dirty="0">
                <a:solidFill>
                  <a:srgbClr val="000000"/>
                </a:solidFill>
                <a:latin typeface="+mn-ea"/>
              </a:rPr>
              <a:t>について考えることが</a:t>
            </a:r>
            <a:r>
              <a:rPr lang="ja-JP" altLang="ja-JP" sz="2000" b="0" dirty="0" smtClean="0">
                <a:solidFill>
                  <a:srgbClr val="000000"/>
                </a:solidFill>
                <a:latin typeface="+mn-ea"/>
              </a:rPr>
              <a:t>できる</a:t>
            </a:r>
            <a:r>
              <a:rPr lang="ja-JP" altLang="en-US" sz="2000" b="0" dirty="0" smtClean="0">
                <a:solidFill>
                  <a:srgbClr val="000000"/>
                </a:solidFill>
                <a:latin typeface="+mn-ea"/>
              </a:rPr>
              <a:t>と考えています。</a:t>
            </a:r>
            <a:endParaRPr lang="ja-JP" altLang="ja-JP" sz="2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179512" y="3789200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・</a:t>
            </a:r>
            <a:r>
              <a:rPr lang="en-US" altLang="ja-JP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CI/CD</a:t>
            </a:r>
            <a:r>
              <a:rPr lang="ja-JP" altLang="en-US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・</a:t>
            </a:r>
            <a:r>
              <a:rPr lang="en-US" altLang="ja-JP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TDD</a:t>
            </a:r>
            <a:r>
              <a:rPr lang="ja-JP" altLang="en-US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・</a:t>
            </a:r>
            <a:r>
              <a:rPr lang="en-US" altLang="ja-JP" b="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ATDD</a:t>
            </a:r>
            <a:r>
              <a:rPr lang="en-US" altLang="ja-JP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 </a:t>
            </a:r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という技術基盤があって、</a:t>
            </a:r>
            <a:endParaRPr lang="en-US" altLang="ja-JP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indent="177800"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初めて価値を提供できるようになり、</a:t>
            </a:r>
            <a:endParaRPr lang="en-US" altLang="ja-JP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pPr indent="177800" algn="l"/>
            <a:r>
              <a:rPr lang="ja-JP" altLang="en-US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プロセスを回せるようになる。</a:t>
            </a:r>
            <a:endParaRPr lang="en-US" altLang="ja-JP" b="0" dirty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7934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1380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若者の</a:t>
            </a:r>
            <a:endParaRPr lang="en-US" altLang="ja-JP" sz="13800" dirty="0" smtClean="0">
              <a:solidFill>
                <a:srgbClr val="008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13800" dirty="0" smtClean="0">
                <a:solidFill>
                  <a:srgbClr val="008000"/>
                </a:solidFill>
                <a:latin typeface="+mn-ea"/>
                <a:ea typeface="+mn-ea"/>
                <a:cs typeface="ＭＳ 明朝"/>
              </a:rPr>
              <a:t>人間離れ</a:t>
            </a:r>
            <a:endParaRPr lang="en-US" altLang="ja-JP" sz="13800" dirty="0" smtClean="0">
              <a:solidFill>
                <a:srgbClr val="008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latin typeface="+mj-ea"/>
                <a:ea typeface="+mj-ea"/>
                <a:cs typeface="ＭＳ 明朝"/>
              </a:rPr>
              <a:t>今、我々のチームで起きていること。</a:t>
            </a:r>
            <a:endParaRPr kumimoji="1" lang="ja-JP" altLang="en-US" dirty="0">
              <a:latin typeface="+mj-ea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11895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FeelOurPow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2" y="607187"/>
            <a:ext cx="7524836" cy="5643627"/>
          </a:xfrm>
          <a:prstGeom prst="rect">
            <a:avLst/>
          </a:prstGeom>
        </p:spPr>
      </p:pic>
      <p:sp>
        <p:nvSpPr>
          <p:cNvPr id="4" name="タイトル 2"/>
          <p:cNvSpPr txBox="1">
            <a:spLocks/>
          </p:cNvSpPr>
          <p:nvPr/>
        </p:nvSpPr>
        <p:spPr>
          <a:xfrm>
            <a:off x="1043608" y="5085184"/>
            <a:ext cx="2339792" cy="1156468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48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１．５年</a:t>
            </a:r>
            <a:endParaRPr lang="en-US" altLang="ja-JP" sz="48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3383400" y="5085184"/>
            <a:ext cx="2339792" cy="1156468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48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１．０年</a:t>
            </a:r>
            <a:endParaRPr lang="en-US" altLang="ja-JP" sz="48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5723192" y="5085184"/>
            <a:ext cx="2339792" cy="1156468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48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０．５年</a:t>
            </a:r>
            <a:endParaRPr lang="en-US" altLang="ja-JP" sz="48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450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7200" b="0" dirty="0" smtClean="0">
                <a:solidFill>
                  <a:schemeClr val="accent1"/>
                </a:solidFill>
                <a:latin typeface="+mn-ea"/>
                <a:ea typeface="+mn-ea"/>
                <a:cs typeface="ＭＳ 明朝"/>
              </a:rPr>
              <a:t>１０年</a:t>
            </a:r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選手と互角、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或いはそれ以上の</a:t>
            </a:r>
            <a:endParaRPr lang="en-US" altLang="ja-JP" sz="7200" b="0" dirty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活躍をしてくれて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います。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381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7200" b="0" dirty="0">
                <a:solidFill>
                  <a:srgbClr val="000000"/>
                </a:solidFill>
                <a:latin typeface="+mn-ea"/>
                <a:cs typeface="ＭＳ 明朝"/>
              </a:rPr>
              <a:t>技術基盤を</a:t>
            </a:r>
            <a:endParaRPr lang="en-US" altLang="ja-JP" sz="7200" b="0" dirty="0">
              <a:solidFill>
                <a:srgbClr val="000000"/>
              </a:solidFill>
              <a:latin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cs typeface="ＭＳ 明朝"/>
              </a:rPr>
              <a:t>うまく活用すれば、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そんなチームが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現実</a:t>
            </a:r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に造れます。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6897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技術で</a:t>
            </a:r>
            <a:endParaRPr lang="en-US" altLang="ja-JP" sz="96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チームを</a:t>
            </a:r>
            <a:endParaRPr lang="en-US" altLang="ja-JP" sz="96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9600" dirty="0" smtClean="0">
                <a:solidFill>
                  <a:schemeClr val="accent1"/>
                </a:solidFill>
                <a:latin typeface="+mn-ea"/>
                <a:ea typeface="+mn-ea"/>
                <a:cs typeface="ＭＳ 明朝"/>
              </a:rPr>
              <a:t>駆動</a:t>
            </a:r>
            <a:r>
              <a:rPr lang="ja-JP" altLang="en-US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せよ！</a:t>
            </a:r>
            <a:endParaRPr lang="en-US" altLang="ja-JP" sz="960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1399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701804" y="1192412"/>
            <a:ext cx="77403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T</a:t>
            </a:r>
            <a:r>
              <a:rPr lang="en-US" altLang="ja-JP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ech-</a:t>
            </a:r>
          </a:p>
          <a:p>
            <a:pPr algn="l"/>
            <a:r>
              <a:rPr lang="en-US" altLang="ja-JP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D</a:t>
            </a:r>
            <a:r>
              <a:rPr lang="en-US" altLang="ja-JP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riven</a:t>
            </a:r>
          </a:p>
          <a:p>
            <a:pPr algn="l"/>
            <a:r>
              <a:rPr lang="en-US" altLang="ja-JP" sz="960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D</a:t>
            </a:r>
            <a:r>
              <a:rPr lang="en-US" altLang="ja-JP" sz="960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evelopment!!</a:t>
            </a:r>
          </a:p>
        </p:txBody>
      </p:sp>
    </p:spTree>
    <p:extLst>
      <p:ext uri="{BB962C8B-B14F-4D97-AF65-F5344CB8AC3E}">
        <p14:creationId xmlns:p14="http://schemas.microsoft.com/office/powerpoint/2010/main" val="29884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88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50000" y="1052736"/>
            <a:ext cx="8240400" cy="540000"/>
          </a:xfrm>
          <a:prstGeom prst="rect">
            <a:avLst/>
          </a:prstGeom>
          <a:solidFill>
            <a:srgbClr val="BF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marR="0" lvl="0" indent="0" algn="l" defTabSz="3810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1. 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チーム造りの背景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50000" y="204284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2. 1st Stage		: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50000" y="303295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3. 2nd Stage		: 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00" y="402306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3rd Stage		: ATDD for Android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50000" y="501317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5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ja-JP" altLang="en-US" b="1" kern="0" dirty="0" smtClean="0">
                <a:solidFill>
                  <a:srgbClr val="FFFFFF"/>
                </a:solidFill>
                <a:latin typeface="+mn-lt"/>
              </a:rPr>
              <a:t>結論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0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今年の</a:t>
            </a:r>
            <a:r>
              <a:rPr lang="en-US" altLang="ja-JP" sz="96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GW</a:t>
            </a:r>
            <a:r>
              <a:rPr lang="ja-JP" altLang="en-US" sz="96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前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3060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584684"/>
            <a:ext cx="8928992" cy="5688632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ja-JP" altLang="en-US" sz="7200" b="0" dirty="0" smtClean="0">
                <a:solidFill>
                  <a:schemeClr val="tx1"/>
                </a:solidFill>
                <a:latin typeface="+mn-ea"/>
                <a:ea typeface="+mn-ea"/>
                <a:cs typeface="ＭＳ 明朝"/>
              </a:rPr>
              <a:t>某プロジェクトから、</a:t>
            </a:r>
            <a:endParaRPr lang="en-US" altLang="ja-JP" sz="72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BF0000"/>
                </a:solidFill>
                <a:latin typeface="+mn-ea"/>
                <a:ea typeface="+mn-ea"/>
                <a:cs typeface="ＭＳ 明朝"/>
              </a:rPr>
              <a:t>アジャイルコーチ</a:t>
            </a:r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として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サポートして欲しい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というリクエストを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  <a:p>
            <a:r>
              <a:rPr lang="ja-JP" altLang="en-US" sz="72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</a:rPr>
              <a:t>いただきました。</a:t>
            </a:r>
            <a:endParaRPr lang="en-US" altLang="ja-JP" sz="72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942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>
          <a:solidFill>
            <a:schemeClr val="accent1"/>
          </a:solidFill>
          <a:headEnd type="none" w="med" len="med"/>
          <a:tailEnd type="none" w="med" len="med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52D75E9-7A55-4E2A-89EF-D6493A63AB07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2029</Words>
  <Application>Microsoft Office PowerPoint</Application>
  <PresentationFormat>画面に合わせる (4:3)</PresentationFormat>
  <Paragraphs>342</Paragraphs>
  <Slides>57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58" baseType="lpstr">
      <vt:lpstr>Corporate_strictly_confidential_b</vt:lpstr>
      <vt:lpstr>PowerPoint プレゼンテーション</vt:lpstr>
      <vt:lpstr>Hiroyuki Ito (伊藤　宏幸、The Hiro)</vt:lpstr>
      <vt:lpstr>PowerPoint プレゼンテーション</vt:lpstr>
      <vt:lpstr>PowerPoint プレゼンテーション</vt:lpstr>
      <vt:lpstr>PowerPoint プレゼンテーション</vt:lpstr>
      <vt:lpstr>Agenda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超えるべき３つの壁</vt:lpstr>
      <vt:lpstr>PowerPoint プレゼンテーション</vt:lpstr>
      <vt:lpstr>前提１　既にある仕組みの活用</vt:lpstr>
      <vt:lpstr>前提２　新たなアプリ配信の仕組み</vt:lpstr>
      <vt:lpstr>具体的に実現した仕組み</vt:lpstr>
      <vt:lpstr>PowerPoint プレゼンテーション</vt:lpstr>
      <vt:lpstr>成果１　超高速フィードバック</vt:lpstr>
      <vt:lpstr>成果２　ステークホルダーに対する ROI が高い</vt:lpstr>
      <vt:lpstr>成果３　実現が容易</vt:lpstr>
      <vt:lpstr>成果４　さらなる改善への協力の取り付け</vt:lpstr>
      <vt:lpstr>PowerPoint プレゼンテーション</vt:lpstr>
      <vt:lpstr>Before TDD</vt:lpstr>
      <vt:lpstr>それまでの課題</vt:lpstr>
      <vt:lpstr>PowerPoint プレゼンテーション</vt:lpstr>
      <vt:lpstr>PowerPoint プレゼンテーション</vt:lpstr>
      <vt:lpstr>PowerPoint プレゼンテーション</vt:lpstr>
      <vt:lpstr>Robolectric で Dao の UT を行うイメージ</vt:lpstr>
      <vt:lpstr>After TDD</vt:lpstr>
      <vt:lpstr>Jenkins の UT 結果で見るチームの成長度</vt:lpstr>
      <vt:lpstr>Git/Stash のコミットログで見るチームの成長度</vt:lpstr>
      <vt:lpstr>成果</vt:lpstr>
      <vt:lpstr>気付き</vt:lpstr>
      <vt:lpstr>PowerPoint プレゼンテーション</vt:lpstr>
      <vt:lpstr>初期に認識していた課題</vt:lpstr>
      <vt:lpstr>Selenium はトライしていたらしいんですが…</vt:lpstr>
      <vt:lpstr>Calabash-android : Our answer</vt:lpstr>
      <vt:lpstr>テストケースのイメージ</vt:lpstr>
      <vt:lpstr>試してみて分かったこと</vt:lpstr>
      <vt:lpstr>現在取り組んでいること</vt:lpstr>
      <vt:lpstr>PowerPoint プレゼンテーション</vt:lpstr>
      <vt:lpstr>（１）　技術導入自体ではなく、その成果を目的としよう</vt:lpstr>
      <vt:lpstr>James Grenning さんからいただいたアドバイス</vt:lpstr>
      <vt:lpstr>（２）　チームの学習を促進するものにしよう</vt:lpstr>
      <vt:lpstr>（３）　プロセスを飼いならせるものにしよう</vt:lpstr>
      <vt:lpstr>今、我々のチームで起きていること。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楽天株式会社</cp:lastModifiedBy>
  <cp:revision>705</cp:revision>
  <cp:lastPrinted>2012-11-01T00:53:12Z</cp:lastPrinted>
  <dcterms:created xsi:type="dcterms:W3CDTF">2013-01-29T01:30:29Z</dcterms:created>
  <dcterms:modified xsi:type="dcterms:W3CDTF">2013-11-04T22:40:15Z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